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0" r:id="rId21"/>
    <p:sldId id="279" r:id="rId22"/>
    <p:sldId id="278" r:id="rId23"/>
    <p:sldId id="277" r:id="rId24"/>
    <p:sldId id="276" r:id="rId25"/>
    <p:sldId id="282" r:id="rId26"/>
    <p:sldId id="281"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BC5908"/>
    <a:srgbClr val="9B4A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94660"/>
  </p:normalViewPr>
  <p:slideViewPr>
    <p:cSldViewPr>
      <p:cViewPr>
        <p:scale>
          <a:sx n="75" d="100"/>
          <a:sy n="75" d="100"/>
        </p:scale>
        <p:origin x="2376" y="7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ru-RU" smtClean="0"/>
              <a:t>Образец заголовка</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262937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321540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ru-RU" smtClean="0"/>
              <a:t>Образец заголовка</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F3B29B0-59D7-41DD-8811-7761D9122E25}" type="slidenum">
              <a:rPr lang="ru-RU" smtClean="0"/>
              <a:pPr/>
              <a:t>‹#›</a:t>
            </a:fld>
            <a:endParaRPr lang="ru-RU"/>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65874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ru-RU" smtClean="0"/>
              <a:t>Образец заголовка</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6" name="Footer Placeholder 5"/>
          <p:cNvSpPr>
            <a:spLocks noGrp="1"/>
          </p:cNvSpPr>
          <p:nvPr>
            <p:ph type="ftr" sz="quarter" idx="11"/>
          </p:nvPr>
        </p:nvSpPr>
        <p:spPr/>
        <p:txBody>
          <a:bodyPr/>
          <a:lstStyle/>
          <a:p>
            <a:endParaRPr lang="ru-RU"/>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3598044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ru-RU" smtClean="0"/>
              <a:t>Образец заголовка</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6" name="Footer Placeholder 5"/>
          <p:cNvSpPr>
            <a:spLocks noGrp="1"/>
          </p:cNvSpPr>
          <p:nvPr>
            <p:ph type="ftr" sz="quarter" idx="11"/>
          </p:nvPr>
        </p:nvSpPr>
        <p:spPr/>
        <p:txBody>
          <a:bodyPr/>
          <a:lstStyle/>
          <a:p>
            <a:endParaRPr lang="ru-RU"/>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F3B29B0-59D7-41DD-8811-7761D9122E25}" type="slidenum">
              <a:rPr lang="ru-RU" smtClean="0"/>
              <a:pPr/>
              <a:t>‹#›</a:t>
            </a:fld>
            <a:endParaRPr lang="ru-RU"/>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489344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ru-RU" smtClean="0"/>
              <a:t>Образец заголовка</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35225212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3974312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en-US" dirty="0"/>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1011374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ru-RU" smtClean="0"/>
              <a:t>Образец заголовка</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9141201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5" name="Footer Placeholder 4"/>
          <p:cNvSpPr>
            <a:spLocks noGrp="1"/>
          </p:cNvSpPr>
          <p:nvPr>
            <p:ph type="ftr" sz="quarter" idx="11"/>
          </p:nvPr>
        </p:nvSpPr>
        <p:spPr/>
        <p:txBody>
          <a:bodyPr/>
          <a:lstStyle/>
          <a:p>
            <a:endParaRPr lang="ru-RU"/>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15930385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393579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8" name="Footer Placeholder 7"/>
          <p:cNvSpPr>
            <a:spLocks noGrp="1"/>
          </p:cNvSpPr>
          <p:nvPr>
            <p:ph type="ftr" sz="quarter" idx="11"/>
          </p:nvPr>
        </p:nvSpPr>
        <p:spPr/>
        <p:txBody>
          <a:bodyPr/>
          <a:lstStyle/>
          <a:p>
            <a:endParaRPr lang="ru-RU"/>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3593779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4" name="Footer Placeholder 3"/>
          <p:cNvSpPr>
            <a:spLocks noGrp="1"/>
          </p:cNvSpPr>
          <p:nvPr>
            <p:ph type="ftr" sz="quarter" idx="11"/>
          </p:nvPr>
        </p:nvSpPr>
        <p:spPr/>
        <p:txBody>
          <a:bodyPr/>
          <a:lstStyle/>
          <a:p>
            <a:endParaRPr lang="ru-RU"/>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12266835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3" name="Footer Placeholder 2"/>
          <p:cNvSpPr>
            <a:spLocks noGrp="1"/>
          </p:cNvSpPr>
          <p:nvPr>
            <p:ph type="ftr" sz="quarter" idx="11"/>
          </p:nvPr>
        </p:nvSpPr>
        <p:spPr/>
        <p:txBody>
          <a:bodyPr/>
          <a:lstStyle/>
          <a:p>
            <a:endParaRPr lang="ru-RU"/>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18469601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ru-RU" smtClean="0"/>
              <a:t>Образец заголовка</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2071463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80257CC-CAE2-46B0-B64D-37372641EDB3}" type="datetimeFigureOut">
              <a:rPr lang="ru-RU" smtClean="0"/>
              <a:pPr/>
              <a:t>20.05.2014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F3B29B0-59D7-41DD-8811-7761D9122E25}" type="slidenum">
              <a:rPr lang="ru-RU" smtClean="0"/>
              <a:pPr/>
              <a:t>‹#›</a:t>
            </a:fld>
            <a:endParaRPr lang="ru-RU"/>
          </a:p>
        </p:txBody>
      </p:sp>
    </p:spTree>
    <p:extLst>
      <p:ext uri="{BB962C8B-B14F-4D97-AF65-F5344CB8AC3E}">
        <p14:creationId xmlns:p14="http://schemas.microsoft.com/office/powerpoint/2010/main" val="42410642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80257CC-CAE2-46B0-B64D-37372641EDB3}" type="datetimeFigureOut">
              <a:rPr lang="ru-RU" smtClean="0"/>
              <a:pPr/>
              <a:t>20.05.2014</a:t>
            </a:fld>
            <a:endParaRPr lang="ru-RU"/>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F3B29B0-59D7-41DD-8811-7761D9122E25}" type="slidenum">
              <a:rPr lang="ru-RU" smtClean="0"/>
              <a:pPr/>
              <a:t>‹#›</a:t>
            </a:fld>
            <a:endParaRPr lang="ru-RU"/>
          </a:p>
        </p:txBody>
      </p:sp>
    </p:spTree>
    <p:extLst>
      <p:ext uri="{BB962C8B-B14F-4D97-AF65-F5344CB8AC3E}">
        <p14:creationId xmlns:p14="http://schemas.microsoft.com/office/powerpoint/2010/main" val="2671750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audio" Target="file:///F:\&#1069;&#1082;&#1086;&#1085;&#1086;&#1084;&#1080;&#1082;&#1072;%20&#1053;&#1077;&#1089;&#1086;&#1074;&#1077;&#1088;&#1096;&#1077;&#1085;&#1085;&#1072;&#1103;%20&#1082;&#1086;&#1085;&#1082;&#1091;&#1088;&#1077;&#1085;&#1094;&#1080;&#1103;(%20&#1042;&#1099;&#1087;&#1086;&#1083;&#1085;&#1080;&#1083;&#1080;%20&#1044;&#1072;&#1085;&#1080;&#1083;&#1086;&#1074;&#1072;,%20&#1045;&#1088;&#1084;&#1086;&#1083;&#1072;&#1077;&#1074;,%20&#1051;&#1072;&#1073;&#1077;&#1085;&#1077;&#1094;%20&#1069;372)\David-Garrett-Paganini-Rhapsody-on-Caprice-24(muzofon.com).mp3"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1520" y="1628800"/>
            <a:ext cx="8712968" cy="1800200"/>
          </a:xfrm>
          <a:noFill/>
          <a:ln w="57150">
            <a:solidFill>
              <a:srgbClr val="F6882E"/>
            </a:solidFill>
          </a:ln>
        </p:spPr>
        <p:txBody>
          <a:bodyPr>
            <a:noAutofit/>
          </a:bodyPr>
          <a:lstStyle/>
          <a:p>
            <a:pPr algn="ctr"/>
            <a:r>
              <a:rPr lang="ru-RU" b="1" dirty="0">
                <a:solidFill>
                  <a:schemeClr val="tx2"/>
                </a:solidFill>
                <a:effectLst>
                  <a:outerShdw blurRad="38100" dist="38100" dir="2700000" algn="tl">
                    <a:srgbClr val="000000">
                      <a:alpha val="43137"/>
                    </a:srgbClr>
                  </a:outerShdw>
                </a:effectLst>
              </a:rPr>
              <a:t>Несовершенная конкуренция</a:t>
            </a:r>
            <a:endParaRPr lang="ru-RU" b="1" dirty="0">
              <a:solidFill>
                <a:schemeClr val="tx2"/>
              </a:solidFill>
              <a:effectLst>
                <a:outerShdw blurRad="38100" dist="38100" dir="2700000" algn="tl">
                  <a:srgbClr val="000000">
                    <a:alpha val="43137"/>
                  </a:srgbClr>
                </a:outerShdw>
              </a:effectLst>
            </a:endParaRPr>
          </a:p>
        </p:txBody>
      </p:sp>
      <p:pic>
        <p:nvPicPr>
          <p:cNvPr id="5" name="David-Garrett-Paganini-Rhapsody-on-Caprice-24(muzofon.com).mp3">
            <a:hlinkClick r:id="" action="ppaction://media"/>
          </p:cNvPr>
          <p:cNvPicPr>
            <a:picLocks noRot="1" noChangeAspect="1"/>
          </p:cNvPicPr>
          <p:nvPr>
            <a:audioFile r:link="rId1"/>
          </p:nvPr>
        </p:nvPicPr>
        <p:blipFill>
          <a:blip r:embed="rId3"/>
          <a:stretch>
            <a:fillRect/>
          </a:stretch>
        </p:blipFill>
        <p:spPr>
          <a:xfrm>
            <a:off x="8501090" y="71435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p:cTn id="7" repeatCount="indefinite"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1124744"/>
            <a:ext cx="8229600" cy="5386603"/>
          </a:xfrm>
        </p:spPr>
        <p:txBody>
          <a:bodyPr>
            <a:normAutofit/>
          </a:bodyPr>
          <a:lstStyle/>
          <a:p>
            <a:pPr marL="0" indent="355600" algn="just"/>
            <a:r>
              <a:rPr lang="en-US" sz="2000" dirty="0">
                <a:latin typeface="Times New Roman" pitchFamily="18" charset="0"/>
                <a:cs typeface="Times New Roman" pitchFamily="18" charset="0"/>
              </a:rPr>
              <a:t>          </a:t>
            </a:r>
            <a:r>
              <a:rPr lang="ru-RU" sz="2000" dirty="0">
                <a:solidFill>
                  <a:schemeClr val="accent1">
                    <a:lumMod val="75000"/>
                  </a:schemeClr>
                </a:solidFill>
                <a:latin typeface="Times New Roman" pitchFamily="18" charset="0"/>
                <a:cs typeface="Times New Roman" pitchFamily="18" charset="0"/>
              </a:rPr>
              <a:t>Несовершенная конкуренция </a:t>
            </a:r>
            <a:r>
              <a:rPr lang="ru-RU" sz="2000" dirty="0">
                <a:latin typeface="Times New Roman" pitchFamily="18" charset="0"/>
                <a:cs typeface="Times New Roman" pitchFamily="18" charset="0"/>
              </a:rPr>
              <a:t>не предполагает абсолютного контроля одного предприятия над ценой производимого им продукта</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Возьмем, к примеру, рынок безалкогольных напитков, значительная доля которого принадлежит компаниям </a:t>
            </a:r>
            <a:r>
              <a:rPr lang="en-US" sz="2000" dirty="0">
                <a:latin typeface="Times New Roman" pitchFamily="18" charset="0"/>
                <a:cs typeface="Times New Roman" pitchFamily="18" charset="0"/>
              </a:rPr>
              <a:t>Coca</a:t>
            </a:r>
            <a:r>
              <a:rPr lang="ru-RU" sz="2000" dirty="0">
                <a:latin typeface="Times New Roman" pitchFamily="18" charset="0"/>
                <a:cs typeface="Times New Roman" pitchFamily="18" charset="0"/>
              </a:rPr>
              <a:t>-</a:t>
            </a:r>
            <a:r>
              <a:rPr lang="en-US" sz="2000" dirty="0">
                <a:latin typeface="Times New Roman" pitchFamily="18" charset="0"/>
                <a:cs typeface="Times New Roman" pitchFamily="18" charset="0"/>
              </a:rPr>
              <a:t>Cola </a:t>
            </a:r>
            <a:r>
              <a:rPr lang="ru-RU" sz="2000" dirty="0">
                <a:latin typeface="Times New Roman" pitchFamily="18" charset="0"/>
                <a:cs typeface="Times New Roman" pitchFamily="18" charset="0"/>
              </a:rPr>
              <a:t>и  </a:t>
            </a:r>
            <a:r>
              <a:rPr lang="en-US" sz="2000" dirty="0">
                <a:latin typeface="Times New Roman" pitchFamily="18" charset="0"/>
                <a:cs typeface="Times New Roman" pitchFamily="18" charset="0"/>
              </a:rPr>
              <a:t>Pepsi</a:t>
            </a:r>
            <a:r>
              <a:rPr lang="ru-RU" sz="2000" dirty="0">
                <a:latin typeface="Times New Roman" pitchFamily="18" charset="0"/>
                <a:cs typeface="Times New Roman" pitchFamily="18" charset="0"/>
              </a:rPr>
              <a:t>, а из этого следует, что на нем преобладает несовершенная конкуренция.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Если </a:t>
            </a:r>
            <a:r>
              <a:rPr lang="ru-RU" sz="2000" dirty="0">
                <a:latin typeface="Times New Roman" pitchFamily="18" charset="0"/>
                <a:cs typeface="Times New Roman" pitchFamily="18" charset="0"/>
              </a:rPr>
              <a:t>средняя цена газированного напитка на рынке составляет 75 центов, </a:t>
            </a:r>
            <a:r>
              <a:rPr lang="en-US" sz="2000" dirty="0">
                <a:latin typeface="Times New Roman" pitchFamily="18" charset="0"/>
                <a:cs typeface="Times New Roman" pitchFamily="18" charset="0"/>
              </a:rPr>
              <a:t>Pepsi </a:t>
            </a:r>
            <a:r>
              <a:rPr lang="ru-RU" sz="2000" dirty="0">
                <a:latin typeface="Times New Roman" pitchFamily="18" charset="0"/>
                <a:cs typeface="Times New Roman" pitchFamily="18" charset="0"/>
              </a:rPr>
              <a:t>может назначить цену в размере 70 или 80 центов, сохраняя при этом жизнеспособность, однако едва ли она установит цену 40 долл. </a:t>
            </a:r>
            <a:r>
              <a:rPr lang="ru-RU" sz="2000" dirty="0">
                <a:latin typeface="Times New Roman" pitchFamily="18" charset="0"/>
                <a:cs typeface="Times New Roman" pitchFamily="18" charset="0"/>
              </a:rPr>
              <a:t>или 10 центов за банку, поскольку при этих ценах она будет вынуждена выйти из бизнеса.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Как </a:t>
            </a:r>
            <a:r>
              <a:rPr lang="ru-RU" sz="2000" dirty="0">
                <a:latin typeface="Times New Roman" pitchFamily="18" charset="0"/>
                <a:cs typeface="Times New Roman" pitchFamily="18" charset="0"/>
              </a:rPr>
              <a:t>мы видим, субъект несовершенной конкуренции имеет лишь некоторую свободу действий при осуществлении ценовой политики и отнюдь не абсолютную.</a:t>
            </a:r>
          </a:p>
          <a:p>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5229200"/>
            <a:ext cx="2736304" cy="147213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1399389"/>
            <a:ext cx="8229600" cy="5458611"/>
          </a:xfrm>
        </p:spPr>
        <p:txBody>
          <a:bodyPr>
            <a:normAutofit/>
          </a:bodyPr>
          <a:lstStyle/>
          <a:p>
            <a:pPr marL="0" indent="355600" algn="just"/>
            <a:r>
              <a:rPr lang="en-US" sz="2000" dirty="0" smtClean="0">
                <a:latin typeface="Times New Roman" pitchFamily="18" charset="0"/>
                <a:cs typeface="Times New Roman" pitchFamily="18" charset="0"/>
              </a:rPr>
              <a:t>        </a:t>
            </a:r>
            <a:r>
              <a:rPr lang="ru-RU" sz="2000" dirty="0">
                <a:solidFill>
                  <a:schemeClr val="accent1">
                    <a:lumMod val="75000"/>
                  </a:schemeClr>
                </a:solidFill>
                <a:latin typeface="Times New Roman" pitchFamily="18" charset="0"/>
                <a:cs typeface="Times New Roman" pitchFamily="18" charset="0"/>
              </a:rPr>
              <a:t>Более того, степень свободы при установлении цен варьируется от отрасли к отрасли. </a:t>
            </a:r>
            <a:r>
              <a:rPr lang="ru-RU" sz="2000" dirty="0">
                <a:solidFill>
                  <a:schemeClr val="accent1">
                    <a:lumMod val="75000"/>
                  </a:schemeClr>
                </a:solidFill>
                <a:latin typeface="Times New Roman" pitchFamily="18" charset="0"/>
                <a:cs typeface="Times New Roman" pitchFamily="18" charset="0"/>
              </a:rPr>
              <a:t>В некоторых отраслях с несовершенной конкуренцией признаки монопольной власти не столь заметны</a:t>
            </a:r>
            <a:r>
              <a:rPr lang="ru-RU" sz="2000" dirty="0" smtClean="0">
                <a:solidFill>
                  <a:schemeClr val="accent1">
                    <a:lumMod val="75000"/>
                  </a:schemeClr>
                </a:solidFill>
                <a:latin typeface="Times New Roman" pitchFamily="18" charset="0"/>
                <a:cs typeface="Times New Roman" pitchFamily="18" charset="0"/>
              </a:rPr>
              <a:t>.</a:t>
            </a:r>
          </a:p>
          <a:p>
            <a:pPr marL="0" indent="355600" algn="just"/>
            <a:r>
              <a:rPr lang="ru-RU" sz="2000" dirty="0" smtClean="0">
                <a:solidFill>
                  <a:schemeClr val="accent1">
                    <a:lumMod val="75000"/>
                  </a:schemeClr>
                </a:solidFill>
                <a:latin typeface="Times New Roman" pitchFamily="18" charset="0"/>
                <a:cs typeface="Times New Roman" pitchFamily="18" charset="0"/>
              </a:rPr>
              <a:t> </a:t>
            </a:r>
            <a:r>
              <a:rPr lang="ru-RU" sz="2000" dirty="0">
                <a:solidFill>
                  <a:schemeClr val="accent1">
                    <a:lumMod val="75000"/>
                  </a:schemeClr>
                </a:solidFill>
                <a:latin typeface="Times New Roman" pitchFamily="18" charset="0"/>
                <a:cs typeface="Times New Roman" pitchFamily="18" charset="0"/>
              </a:rPr>
              <a:t>Например, в розничной торговле компьютерами небольшое различие в ценах, составляющее несколько процентов, как правило, оказывает значительное воздействие на объемы продаж предприятий. </a:t>
            </a:r>
            <a:endParaRPr lang="ru-RU" sz="2000" dirty="0" smtClean="0">
              <a:solidFill>
                <a:schemeClr val="accent1">
                  <a:lumMod val="75000"/>
                </a:schemeClr>
              </a:solidFill>
              <a:latin typeface="Times New Roman" pitchFamily="18" charset="0"/>
              <a:cs typeface="Times New Roman" pitchFamily="18" charset="0"/>
            </a:endParaRPr>
          </a:p>
          <a:p>
            <a:pPr marL="0" indent="355600" algn="just"/>
            <a:r>
              <a:rPr lang="ru-RU" sz="2000" dirty="0" smtClean="0">
                <a:solidFill>
                  <a:schemeClr val="accent1">
                    <a:lumMod val="75000"/>
                  </a:schemeClr>
                </a:solidFill>
                <a:latin typeface="Times New Roman" pitchFamily="18" charset="0"/>
                <a:cs typeface="Times New Roman" pitchFamily="18" charset="0"/>
              </a:rPr>
              <a:t>Однако </a:t>
            </a:r>
            <a:r>
              <a:rPr lang="ru-RU" sz="2000" dirty="0">
                <a:solidFill>
                  <a:schemeClr val="accent1">
                    <a:lumMod val="75000"/>
                  </a:schemeClr>
                </a:solidFill>
                <a:latin typeface="Times New Roman" pitchFamily="18" charset="0"/>
                <a:cs typeface="Times New Roman" pitchFamily="18" charset="0"/>
              </a:rPr>
              <a:t>в такой монополистической отрасли как электроэнергетика изменение цены на электроэнергию на 10 и более процентов в краткосрочном периоде вряд ли повлечет за собой значительные изменения в объемах продаж.</a:t>
            </a:r>
            <a:endParaRPr lang="ru-RU" sz="2000" dirty="0">
              <a:solidFill>
                <a:schemeClr val="accent1">
                  <a:lumMod val="75000"/>
                </a:schemeClr>
              </a:solidFill>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4581128"/>
            <a:ext cx="3528392" cy="211703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11560" y="1124744"/>
            <a:ext cx="8229600" cy="5184576"/>
          </a:xfrm>
        </p:spPr>
        <p:txBody>
          <a:bodyPr>
            <a:noAutofit/>
          </a:bodyPr>
          <a:lstStyle/>
          <a:p>
            <a:pPr marL="0" indent="355600" algn="just"/>
            <a:r>
              <a:rPr lang="en-US"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Обратите внимание на тот факт, что даже в условиях несовершенной конкуренции не прекращается интенсивное соперничество на рынке. </a:t>
            </a:r>
            <a:r>
              <a:rPr lang="ru-RU" sz="2000" dirty="0" smtClean="0">
                <a:latin typeface="Times New Roman" pitchFamily="18" charset="0"/>
                <a:cs typeface="Times New Roman" pitchFamily="18" charset="0"/>
              </a:rPr>
              <a:t>Субъекты </a:t>
            </a:r>
            <a:r>
              <a:rPr lang="ru-RU" sz="2000" dirty="0">
                <a:latin typeface="Times New Roman" pitchFamily="18" charset="0"/>
                <a:cs typeface="Times New Roman" pitchFamily="18" charset="0"/>
              </a:rPr>
              <a:t>несовершенной конкуренции часто пытаются увеличить свою долю рынка</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Тем не менее, интенсивное соперничество такого типа нужно отличать  от совершенной конкуренции. Конкуренция принимает различные формы, начиная с рекламы, которая могла бы изменить местоположение  кривой спроса, до улучшения качества товаров</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В определении совершенной конкуренции ничего не сказано о соперничестве, однако, отмечено, что ни одно предприятие отрасли не может влиять на рыночную цену.</a:t>
            </a:r>
            <a:endParaRPr lang="ru-RU" sz="2000" dirty="0">
              <a:latin typeface="Times New Roman" pitchFamily="18" charset="0"/>
              <a:cs typeface="Times New Roman" pitchFamily="18"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088" y="4725144"/>
            <a:ext cx="2849104" cy="189625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одержимое 4"/>
          <p:cNvSpPr>
            <a:spLocks noGrp="1"/>
          </p:cNvSpPr>
          <p:nvPr>
            <p:ph idx="1"/>
          </p:nvPr>
        </p:nvSpPr>
        <p:spPr>
          <a:xfrm>
            <a:off x="919312" y="3782943"/>
            <a:ext cx="8208912" cy="1930219"/>
          </a:xfrm>
        </p:spPr>
        <p:txBody>
          <a:bodyPr>
            <a:noAutofit/>
          </a:bodyPr>
          <a:lstStyle/>
          <a:p>
            <a:pPr marL="0" indent="355600" algn="just"/>
            <a:r>
              <a:rPr lang="en-US"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Предприятие в условиях совершенной конкуренции (график слева) может продавать любой объем товара в соответствии с горизонтальной кривой </a:t>
            </a:r>
            <a:r>
              <a:rPr lang="en-US" sz="2000" dirty="0" err="1">
                <a:latin typeface="Times New Roman" pitchFamily="18" charset="0"/>
                <a:cs typeface="Times New Roman" pitchFamily="18" charset="0"/>
              </a:rPr>
              <a:t>dd</a:t>
            </a:r>
            <a:r>
              <a:rPr lang="ru-RU" sz="2000" dirty="0">
                <a:latin typeface="Times New Roman" pitchFamily="18" charset="0"/>
                <a:cs typeface="Times New Roman" pitchFamily="18" charset="0"/>
              </a:rPr>
              <a:t> без снижения рыночной цены.</a:t>
            </a:r>
          </a:p>
          <a:p>
            <a:pPr marL="0" indent="355600" algn="just"/>
            <a:r>
              <a:rPr lang="ru-RU" sz="2000" dirty="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Но для субъекта несовершенной конкуренции (график справа) кривая спроса имеет отрицательный наклон, поскольку при более высокой цене последует снижение количества продаж. И если это не монополист, которому не грозит конкуренция со стороны иностранных производителей, снижение цен соперниками вызовет заметный сдвиг влево его собственной кривой спроса в положение </a:t>
            </a:r>
            <a:r>
              <a:rPr lang="en-US" sz="2000" dirty="0">
                <a:latin typeface="Times New Roman" pitchFamily="18" charset="0"/>
                <a:cs typeface="Times New Roman" pitchFamily="18" charset="0"/>
              </a:rPr>
              <a:t>d</a:t>
            </a:r>
            <a:r>
              <a:rPr lang="ru-RU" sz="2000" dirty="0">
                <a:latin typeface="Times New Roman" pitchFamily="18" charset="0"/>
                <a:cs typeface="Times New Roman" pitchFamily="18" charset="0"/>
              </a:rPr>
              <a:t>'</a:t>
            </a:r>
            <a:r>
              <a:rPr lang="en-US" sz="2000" dirty="0">
                <a:latin typeface="Times New Roman" pitchFamily="18" charset="0"/>
                <a:cs typeface="Times New Roman" pitchFamily="18" charset="0"/>
              </a:rPr>
              <a:t>d</a:t>
            </a:r>
            <a:r>
              <a:rPr lang="ru-RU" sz="2000" dirty="0">
                <a:latin typeface="Times New Roman" pitchFamily="18" charset="0"/>
                <a:cs typeface="Times New Roman" pitchFamily="18" charset="0"/>
              </a:rPr>
              <a:t>'.</a:t>
            </a:r>
            <a:endParaRPr lang="ru-RU" sz="2000" dirty="0">
              <a:latin typeface="Times New Roman" pitchFamily="18" charset="0"/>
              <a:cs typeface="Times New Roman" pitchFamily="18" charset="0"/>
            </a:endParaRPr>
          </a:p>
        </p:txBody>
      </p:sp>
      <p:pic>
        <p:nvPicPr>
          <p:cNvPr id="1026" name="Picture 2" descr="C:\Users\1\Desktop\Экономика\Экономика-Model.jpg"/>
          <p:cNvPicPr>
            <a:picLocks noChangeAspect="1" noChangeArrowheads="1"/>
          </p:cNvPicPr>
          <p:nvPr/>
        </p:nvPicPr>
        <p:blipFill>
          <a:blip r:embed="rId2" cstate="print"/>
          <a:srcRect/>
          <a:stretch>
            <a:fillRect/>
          </a:stretch>
        </p:blipFill>
        <p:spPr bwMode="auto">
          <a:xfrm>
            <a:off x="1960207" y="116632"/>
            <a:ext cx="5204081" cy="2878734"/>
          </a:xfrm>
          <a:prstGeom prst="rect">
            <a:avLst/>
          </a:prstGeom>
          <a:noFill/>
        </p:spPr>
      </p:pic>
      <p:sp>
        <p:nvSpPr>
          <p:cNvPr id="7" name="Прямоугольник 6"/>
          <p:cNvSpPr/>
          <p:nvPr/>
        </p:nvSpPr>
        <p:spPr>
          <a:xfrm>
            <a:off x="1960207" y="3075057"/>
            <a:ext cx="6336704" cy="707886"/>
          </a:xfrm>
          <a:prstGeom prst="rect">
            <a:avLst/>
          </a:prstGeom>
        </p:spPr>
        <p:txBody>
          <a:bodyPr wrap="square">
            <a:spAutoFit/>
          </a:bodyPr>
          <a:lstStyle/>
          <a:p>
            <a:r>
              <a:rPr lang="en-US" sz="2000" dirty="0" smtClean="0">
                <a:latin typeface="Times New Roman" pitchFamily="18" charset="0"/>
                <a:cs typeface="Times New Roman" pitchFamily="18" charset="0"/>
              </a:rPr>
              <a:t> </a:t>
            </a:r>
            <a:r>
              <a:rPr lang="ru-RU" sz="2000" dirty="0" smtClean="0">
                <a:latin typeface="Times New Roman" pitchFamily="18" charset="0"/>
                <a:cs typeface="Times New Roman" pitchFamily="18" charset="0"/>
              </a:rPr>
              <a:t>Рис.1 Характерная особенность несовершенной конкуренции - отрицательный наклон кривой спроса</a:t>
            </a:r>
            <a:r>
              <a:rPr lang="en-US" sz="2000" dirty="0" smtClean="0">
                <a:latin typeface="Times New Roman" pitchFamily="18" charset="0"/>
                <a:cs typeface="Times New Roman" pitchFamily="18" charset="0"/>
              </a:rPr>
              <a:t>.</a:t>
            </a:r>
            <a:endParaRPr lang="ru-RU"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259632" y="15032"/>
            <a:ext cx="7776864" cy="4525963"/>
          </a:xfrm>
        </p:spPr>
        <p:txBody>
          <a:bodyPr>
            <a:noAutofit/>
          </a:bodyPr>
          <a:lstStyle/>
          <a:p>
            <a:pPr marL="0" indent="355600" algn="just"/>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Графическая интерпретация. На рис. 1 отображены отличия совершенной конкуренции от несовершенной. Рис. 1(см. график слева) напоминает нам о том, что субъект совершенной конкуренции "встречается" с горизонтальной кривой спроса, в соответствии с</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которой он может продать то количество товара, которое он хочет, но по текущей рыночной цене. </a:t>
            </a:r>
            <a:r>
              <a:rPr lang="ru-RU" sz="2000" dirty="0">
                <a:latin typeface="Times New Roman" pitchFamily="18" charset="0"/>
                <a:cs typeface="Times New Roman" pitchFamily="18" charset="0"/>
              </a:rPr>
              <a:t>И наоборот, для субъекта несовершенной конкуренции кривая спроса имеет отрицательный наклон</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Как</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 видно из рис.1(см. график справа), в том случае когда предприятие в условиях несовершенной конкуренции увеличивает объемы продаж, оно непременно будет снижать рыночную цену на свои товары, по мере того как оно будет перемещаться вниз вдоль кривой спроса </a:t>
            </a:r>
            <a:r>
              <a:rPr lang="en-US" sz="2000" dirty="0">
                <a:latin typeface="Times New Roman" pitchFamily="18" charset="0"/>
                <a:cs typeface="Times New Roman" pitchFamily="18" charset="0"/>
              </a:rPr>
              <a:t>d</a:t>
            </a:r>
            <a:r>
              <a:rPr lang="ru-RU" sz="2000" dirty="0">
                <a:latin typeface="Times New Roman" pitchFamily="18" charset="0"/>
                <a:cs typeface="Times New Roman" pitchFamily="18" charset="0"/>
              </a:rPr>
              <a:t>'</a:t>
            </a:r>
            <a:r>
              <a:rPr lang="en-US" sz="2000" dirty="0">
                <a:latin typeface="Times New Roman" pitchFamily="18" charset="0"/>
                <a:cs typeface="Times New Roman" pitchFamily="18" charset="0"/>
              </a:rPr>
              <a:t>d</a:t>
            </a:r>
            <a:r>
              <a:rPr lang="ru-RU" sz="2000" dirty="0">
                <a:latin typeface="Times New Roman" pitchFamily="18" charset="0"/>
                <a:cs typeface="Times New Roman" pitchFamily="18" charset="0"/>
              </a:rPr>
              <a:t>.</a:t>
            </a:r>
          </a:p>
          <a:p>
            <a:pPr marL="0" indent="355600" algn="just"/>
            <a:r>
              <a:rPr lang="ru-RU" sz="2000" dirty="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Кроме того, мы можем увидеть разницу между совершенной и несовершенной конкуренцией, используя в качестве критерия ценовую эластичность спроса. </a:t>
            </a:r>
            <a:r>
              <a:rPr lang="ru-RU" sz="2000" dirty="0">
                <a:latin typeface="Times New Roman" pitchFamily="18" charset="0"/>
                <a:cs typeface="Times New Roman" pitchFamily="18" charset="0"/>
              </a:rPr>
              <a:t>Для субъекта совершенной конкуренции спрос абсолютно эластичен,; однако для субъекта несовершенной конкуренции эластичность спроса имеет определенное значение.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В </a:t>
            </a:r>
            <a:r>
              <a:rPr lang="ru-RU" sz="2000" dirty="0">
                <a:latin typeface="Times New Roman" pitchFamily="18" charset="0"/>
                <a:cs typeface="Times New Roman" pitchFamily="18" charset="0"/>
              </a:rPr>
              <a:t>результате точного измерения окажется, что ценовая эластичность в точке </a:t>
            </a:r>
            <a:r>
              <a:rPr lang="en-US" sz="2000" dirty="0">
                <a:latin typeface="Times New Roman" pitchFamily="18" charset="0"/>
                <a:cs typeface="Times New Roman" pitchFamily="18" charset="0"/>
              </a:rPr>
              <a:t>B </a:t>
            </a:r>
            <a:r>
              <a:rPr lang="ru-RU" sz="2000" dirty="0">
                <a:latin typeface="Times New Roman" pitchFamily="18" charset="0"/>
                <a:cs typeface="Times New Roman" pitchFamily="18" charset="0"/>
              </a:rPr>
              <a:t>на рис.1 (см. график справа) примерно равна двум.</a:t>
            </a:r>
            <a:endParaRPr lang="ru-RU"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fontScale="90000"/>
          </a:bodyPr>
          <a:lstStyle/>
          <a:p>
            <a:pPr algn="ctr"/>
            <a:r>
              <a:rPr lang="ru-RU" b="0" dirty="0" smtClean="0">
                <a:effectLst/>
                <a:latin typeface="Times New Roman" pitchFamily="18" charset="0"/>
                <a:cs typeface="Times New Roman" pitchFamily="18" charset="0"/>
              </a:rPr>
              <a:t>Виды несовершенной конкуренции.</a:t>
            </a: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884064" y="1412776"/>
            <a:ext cx="8229600" cy="4525963"/>
          </a:xfrm>
        </p:spPr>
        <p:txBody>
          <a:bodyPr>
            <a:normAutofit/>
          </a:bodyPr>
          <a:lstStyle/>
          <a:p>
            <a:pPr marL="0" indent="355600" algn="just"/>
            <a:r>
              <a:rPr lang="en-US"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Развитая рыночная экономика, такая как в Соединенных Штатах, напоминает джунгли, где представлены разнообразные обитатели флоры и фауны, живущие по законам несовершенной конкуренции.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Движущие </a:t>
            </a:r>
            <a:r>
              <a:rPr lang="ru-RU" sz="2000" dirty="0">
                <a:latin typeface="Times New Roman" pitchFamily="18" charset="0"/>
                <a:cs typeface="Times New Roman" pitchFamily="18" charset="0"/>
              </a:rPr>
              <a:t>силы такой отрасли как производство персональных компьютеров, которые определяются достижениями в области технологий, отличны от форм конкуренции в такой менее оживленной отрасли как предоставление похоронных услуг.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И </a:t>
            </a:r>
            <a:r>
              <a:rPr lang="ru-RU" sz="2000" dirty="0">
                <a:latin typeface="Times New Roman" pitchFamily="18" charset="0"/>
                <a:cs typeface="Times New Roman" pitchFamily="18" charset="0"/>
              </a:rPr>
              <a:t>все же, можно многое узнать об отрасли, уделив особое внимание изучению ее рыночной структуры, а именно количеству и "размеру" продавцов, доли рынка контролируемой наикрупнейшими из них. </a:t>
            </a:r>
            <a:r>
              <a:rPr lang="ru-RU" sz="2000" dirty="0">
                <a:latin typeface="Times New Roman" pitchFamily="18" charset="0"/>
                <a:cs typeface="Times New Roman" pitchFamily="18" charset="0"/>
              </a:rPr>
              <a:t>Экономисты выделяют три различных модели рыночных структур, характерных для условий несовершенной конкуренции. </a:t>
            </a:r>
          </a:p>
          <a:p>
            <a:pPr>
              <a:buNone/>
            </a:pPr>
            <a:endParaRPr lang="ru-RU" sz="2400" dirty="0">
              <a:latin typeface="Times New Roman" pitchFamily="18" charset="0"/>
              <a:cs typeface="Times New Roman" pitchFamily="18" charset="0"/>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5085184"/>
            <a:ext cx="1858298" cy="177281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pPr algn="ctr"/>
            <a:r>
              <a:rPr lang="ru-RU" b="0" dirty="0" smtClean="0">
                <a:effectLst/>
                <a:latin typeface="Times New Roman" pitchFamily="18" charset="0"/>
                <a:cs typeface="Times New Roman" pitchFamily="18" charset="0"/>
              </a:rPr>
              <a:t>Монополия</a:t>
            </a: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619672" y="1628800"/>
            <a:ext cx="6591985" cy="3777622"/>
          </a:xfrm>
        </p:spPr>
        <p:txBody>
          <a:bodyPr>
            <a:normAutofit/>
          </a:bodyPr>
          <a:lstStyle/>
          <a:p>
            <a:pPr marL="0" indent="355600" algn="just"/>
            <a:r>
              <a:rPr lang="en-US"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Насколько конкуренция может быть несовершенна?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Самым </a:t>
            </a:r>
            <a:r>
              <a:rPr lang="ru-RU" sz="2000" dirty="0">
                <a:latin typeface="Times New Roman" pitchFamily="18" charset="0"/>
                <a:cs typeface="Times New Roman" pitchFamily="18" charset="0"/>
              </a:rPr>
              <a:t>крайним ее проявлением является монополия: единственный продавец, который обладает полным контролем над все отраслью</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Он является единственным производителем в данной отрасли и, помимо этого, отсутствует отрасль, которая бы производила аналогичные товары-субституты.</a:t>
            </a:r>
          </a:p>
          <a:p>
            <a:pPr>
              <a:buNone/>
            </a:pP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043608" y="404664"/>
            <a:ext cx="7992888" cy="5328592"/>
          </a:xfrm>
        </p:spPr>
        <p:txBody>
          <a:bodyPr>
            <a:normAutofit fontScale="92500" lnSpcReduction="10000"/>
          </a:bodyPr>
          <a:lstStyle/>
          <a:p>
            <a:pPr marL="0" indent="355600" algn="just"/>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Сегодня очень сложно найти монополию в чистом виде. </a:t>
            </a:r>
            <a:r>
              <a:rPr lang="ru-RU" sz="2000" dirty="0">
                <a:latin typeface="Times New Roman" pitchFamily="18" charset="0"/>
                <a:cs typeface="Times New Roman" pitchFamily="18" charset="0"/>
              </a:rPr>
              <a:t>В действительности они существуют лишь при некоторой протекционизма со стороны государства</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Например, если фармацевтическая компания изобретает новое чудо-лекарство, она получает патент, который даст ей монопольное право продажи этого препарата в течении нескольких лет.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Еще </a:t>
            </a:r>
            <a:r>
              <a:rPr lang="ru-RU" sz="2000" dirty="0">
                <a:latin typeface="Times New Roman" pitchFamily="18" charset="0"/>
                <a:cs typeface="Times New Roman" pitchFamily="18" charset="0"/>
              </a:rPr>
              <a:t>один яркий пример монополии- местные коммунальные услуги, такие как водо- и энергоснабжение. В подобных ситуациях есть лишь один продавец услуги, для которой не имеется аналогичных товаров-заменителей.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Однако </a:t>
            </a:r>
            <a:r>
              <a:rPr lang="ru-RU" sz="2000" dirty="0">
                <a:latin typeface="Times New Roman" pitchFamily="18" charset="0"/>
                <a:cs typeface="Times New Roman" pitchFamily="18" charset="0"/>
              </a:rPr>
              <a:t>в сегодняшней </a:t>
            </a:r>
            <a:r>
              <a:rPr lang="ru-RU" sz="2000" dirty="0" err="1">
                <a:latin typeface="Times New Roman" pitchFamily="18" charset="0"/>
                <a:cs typeface="Times New Roman" pitchFamily="18" charset="0"/>
              </a:rPr>
              <a:t>высококонкурентной</a:t>
            </a:r>
            <a:r>
              <a:rPr lang="ru-RU" sz="2000" dirty="0">
                <a:latin typeface="Times New Roman" pitchFamily="18" charset="0"/>
                <a:cs typeface="Times New Roman" pitchFamily="18" charset="0"/>
              </a:rPr>
              <a:t> экономике даже "защищенным" монополистам приходится смириться с наличием конкуренции.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Вскоре </a:t>
            </a:r>
            <a:r>
              <a:rPr lang="ru-RU" sz="2000" dirty="0">
                <a:latin typeface="Times New Roman" pitchFamily="18" charset="0"/>
                <a:cs typeface="Times New Roman" pitchFamily="18" charset="0"/>
              </a:rPr>
              <a:t>фармацевтическая компания обнаружит, что конкурент производит подобное лекарство; телефонные станции конкурируют сегодня с компаниями, предоставляющими услуги связи посредством сотовых телефонов. </a:t>
            </a:r>
            <a:r>
              <a:rPr lang="ru-RU" sz="2000" dirty="0">
                <a:latin typeface="Times New Roman" pitchFamily="18" charset="0"/>
                <a:cs typeface="Times New Roman" pitchFamily="18" charset="0"/>
              </a:rPr>
              <a:t>В долгосрочном периоде ни один монополист не может быть застрахован от "атаки" со стороны конкурентов.</a:t>
            </a:r>
            <a:endParaRPr lang="ru-RU" sz="2000" dirty="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5373216"/>
            <a:ext cx="1867520" cy="140064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pPr algn="ctr"/>
            <a:r>
              <a:rPr lang="ru-RU" b="0" dirty="0" smtClean="0">
                <a:effectLst/>
                <a:latin typeface="Times New Roman" pitchFamily="18" charset="0"/>
                <a:cs typeface="Times New Roman" pitchFamily="18" charset="0"/>
              </a:rPr>
              <a:t>Олигополия</a:t>
            </a: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p:txBody>
          <a:bodyPr>
            <a:normAutofit/>
          </a:bodyPr>
          <a:lstStyle/>
          <a:p>
            <a:pPr marL="0" indent="355600" algn="just"/>
            <a:r>
              <a:rPr lang="en-US"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Термин олигополия означает "несколько продавцов". </a:t>
            </a:r>
            <a:r>
              <a:rPr lang="ru-RU" sz="2000" dirty="0">
                <a:latin typeface="Times New Roman" pitchFamily="18" charset="0"/>
                <a:cs typeface="Times New Roman" pitchFamily="18" charset="0"/>
              </a:rPr>
              <a:t>В данном контексте это могут быть всего два предприятия, а может 10 или 15</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Отличительной чертой олигополии является то, что каждое предприятие в отдельности может оказывать влияние на формирование рыночной цены.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Например</a:t>
            </a:r>
            <a:r>
              <a:rPr lang="ru-RU" sz="2000" dirty="0">
                <a:latin typeface="Times New Roman" pitchFamily="18" charset="0"/>
                <a:cs typeface="Times New Roman" pitchFamily="18" charset="0"/>
              </a:rPr>
              <a:t>, в индустрии пассажирских авиаперевозок решение одной из компаний снизить цены на билеты может повлечь за собой ценовую войну, результатом которой будет снижение расценок у всех ее конкурентов.</a:t>
            </a:r>
          </a:p>
          <a:p>
            <a:pPr>
              <a:buNone/>
            </a:pP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sp>
        <p:nvSpPr>
          <p:cNvPr id="2" name="Содержимое 1"/>
          <p:cNvSpPr>
            <a:spLocks noGrp="1"/>
          </p:cNvSpPr>
          <p:nvPr>
            <p:ph idx="1"/>
          </p:nvPr>
        </p:nvSpPr>
        <p:spPr>
          <a:xfrm>
            <a:off x="1691680" y="116632"/>
            <a:ext cx="6591985" cy="3777622"/>
          </a:xfrm>
        </p:spPr>
        <p:txBody>
          <a:bodyPr>
            <a:noAutofit/>
          </a:bodyPr>
          <a:lstStyle/>
          <a:p>
            <a:pPr marL="0" indent="355600" algn="just"/>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Олигополистические отрасли- широко распространенное явление в экономике Соединенных Штатов, в частности в обрабатывающей промышленности, в сфере транспортных и коммуникационных </a:t>
            </a:r>
            <a:r>
              <a:rPr lang="ru-RU" sz="2000" dirty="0" smtClean="0">
                <a:latin typeface="Times New Roman" pitchFamily="18" charset="0"/>
                <a:cs typeface="Times New Roman" pitchFamily="18" charset="0"/>
              </a:rPr>
              <a:t>услуг.</a:t>
            </a:r>
          </a:p>
          <a:p>
            <a:pPr marL="0" indent="355600" algn="just"/>
            <a:r>
              <a:rPr lang="ru-RU" sz="2000" dirty="0" smtClean="0">
                <a:latin typeface="Times New Roman" pitchFamily="18" charset="0"/>
                <a:cs typeface="Times New Roman" pitchFamily="18" charset="0"/>
              </a:rPr>
              <a:t> Например</a:t>
            </a:r>
            <a:r>
              <a:rPr lang="ru-RU" sz="2000" dirty="0">
                <a:latin typeface="Times New Roman" pitchFamily="18" charset="0"/>
                <a:cs typeface="Times New Roman" pitchFamily="18" charset="0"/>
              </a:rPr>
              <a:t>, на рынке автомобилей относительно мало производителей машин, хотя на продажу выставляется много различных моделей</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То же самое можно сказать и о рынке бытовых приборов: магазины забиты разнообразными моделями холодильников и посудомоечных машин, произведенных всего лишь несколькими компаниями.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Когда </a:t>
            </a:r>
            <a:r>
              <a:rPr lang="ru-RU" sz="2000" dirty="0">
                <a:latin typeface="Times New Roman" pitchFamily="18" charset="0"/>
                <a:cs typeface="Times New Roman" pitchFamily="18" charset="0"/>
              </a:rPr>
              <a:t>вы узнаете, что индустрия по производству сухих завтраков является олигополистической, где деятельность осуществляют несколько компаний, вы, наверняка удивитесь, поскольку выбор их продукции необыкновенно разнообразен.</a:t>
            </a:r>
            <a:endParaRPr lang="ru-RU" sz="2000" dirty="0">
              <a:latin typeface="Times New Roman" pitchFamily="18" charset="0"/>
              <a:cs typeface="Times New Roman" pitchFamily="18"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5157192"/>
            <a:ext cx="3528392" cy="1566174"/>
          </a:xfrm>
          <a:prstGeom prst="rect">
            <a:avLst/>
          </a:prstGeom>
        </p:spPr>
      </p:pic>
      <p:pic>
        <p:nvPicPr>
          <p:cNvPr id="4" name="Рисунок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7784" y="5529544"/>
            <a:ext cx="1776616" cy="1193822"/>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07504" y="908720"/>
            <a:ext cx="6591985" cy="3777622"/>
          </a:xfrm>
        </p:spPr>
        <p:txBody>
          <a:bodyPr>
            <a:normAutofit/>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r>
              <a:rPr lang="ru-RU" sz="1700" dirty="0">
                <a:solidFill>
                  <a:schemeClr val="tx2"/>
                </a:solidFill>
                <a:latin typeface="Segoe Print" panose="02000600000000000000" pitchFamily="2" charset="0"/>
              </a:rPr>
              <a:t>Монополисты, наблюдая за тем, чтобы рынок постоянно находился в ненасыщенном состоянии,... </a:t>
            </a:r>
            <a:r>
              <a:rPr lang="en-US" sz="1700" dirty="0">
                <a:solidFill>
                  <a:schemeClr val="tx2"/>
                </a:solidFill>
                <a:latin typeface="Segoe Print" panose="02000600000000000000" pitchFamily="2" charset="0"/>
              </a:rPr>
              <a:t>  </a:t>
            </a:r>
            <a:r>
              <a:rPr lang="ru-RU" sz="1700" dirty="0">
                <a:solidFill>
                  <a:schemeClr val="tx2"/>
                </a:solidFill>
                <a:latin typeface="Segoe Print" panose="02000600000000000000" pitchFamily="2" charset="0"/>
              </a:rPr>
              <a:t>продают свои товары по цене, превышающей естественную, увеличивают таким способом свои доходы, будь они в виде зарплаты или прибыли</a:t>
            </a:r>
            <a:r>
              <a:rPr lang="ru-RU" i="1" dirty="0" smtClean="0">
                <a:latin typeface="Times New Roman" pitchFamily="18" charset="0"/>
                <a:cs typeface="Times New Roman" pitchFamily="18" charset="0"/>
              </a:rPr>
              <a:t>.</a:t>
            </a:r>
          </a:p>
          <a:p>
            <a:pPr>
              <a:buNone/>
            </a:pPr>
            <a:r>
              <a:rPr lang="en-US" i="1" dirty="0" smtClean="0">
                <a:latin typeface="Times New Roman" pitchFamily="18" charset="0"/>
                <a:cs typeface="Times New Roman" pitchFamily="18" charset="0"/>
              </a:rPr>
              <a:t>                        </a:t>
            </a:r>
          </a:p>
          <a:p>
            <a:pPr>
              <a:buNone/>
            </a:pPr>
            <a:r>
              <a:rPr lang="en-US" i="1" dirty="0" smtClean="0">
                <a:latin typeface="Times New Roman" pitchFamily="18" charset="0"/>
                <a:cs typeface="Times New Roman" pitchFamily="18" charset="0"/>
              </a:rPr>
              <a:t>                                    </a:t>
            </a:r>
            <a:r>
              <a:rPr lang="ru-RU" sz="1700" dirty="0">
                <a:solidFill>
                  <a:schemeClr val="tx2"/>
                </a:solidFill>
                <a:latin typeface="Segoe Print" panose="02000600000000000000" pitchFamily="2" charset="0"/>
              </a:rPr>
              <a:t>Адам Смит (</a:t>
            </a:r>
            <a:r>
              <a:rPr lang="en-US" sz="1700" dirty="0">
                <a:solidFill>
                  <a:schemeClr val="tx2"/>
                </a:solidFill>
                <a:latin typeface="Segoe Print" panose="02000600000000000000" pitchFamily="2" charset="0"/>
              </a:rPr>
              <a:t>Adam Smith</a:t>
            </a:r>
            <a:r>
              <a:rPr lang="ru-RU" sz="1700" dirty="0">
                <a:solidFill>
                  <a:schemeClr val="tx2"/>
                </a:solidFill>
                <a:latin typeface="Segoe Print" panose="02000600000000000000" pitchFamily="2" charset="0"/>
              </a:rPr>
              <a:t>)</a:t>
            </a:r>
          </a:p>
          <a:p>
            <a:endParaRPr lang="ru-RU" dirty="0"/>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2685923"/>
            <a:ext cx="2445947" cy="3140596"/>
          </a:xfrm>
          <a:prstGeom prst="rect">
            <a:avLst/>
          </a:prstGeom>
        </p:spPr>
        <p:style>
          <a:lnRef idx="0">
            <a:scrgbClr r="0" g="0" b="0"/>
          </a:lnRef>
          <a:fillRef idx="1002">
            <a:schemeClr val="dk2"/>
          </a:fillRef>
          <a:effectRef idx="0">
            <a:scrgbClr r="0" g="0" b="0"/>
          </a:effectRef>
          <a:fontRef idx="major"/>
        </p:style>
      </p:pic>
      <p:sp>
        <p:nvSpPr>
          <p:cNvPr id="4" name="Прямоугольник 3"/>
          <p:cNvSpPr/>
          <p:nvPr/>
        </p:nvSpPr>
        <p:spPr>
          <a:xfrm>
            <a:off x="5453189" y="5949280"/>
            <a:ext cx="4572000" cy="646331"/>
          </a:xfrm>
          <a:prstGeom prst="rect">
            <a:avLst/>
          </a:prstGeom>
        </p:spPr>
        <p:txBody>
          <a:bodyPr>
            <a:spAutoFit/>
          </a:bodyPr>
          <a:lstStyle/>
          <a:p>
            <a:pPr algn="ctr"/>
            <a:r>
              <a:rPr lang="ru-RU" b="1" dirty="0" smtClean="0">
                <a:solidFill>
                  <a:schemeClr val="tx2"/>
                </a:solidFill>
                <a:latin typeface="Times New Roman" panose="02020603050405020304" pitchFamily="18" charset="0"/>
                <a:cs typeface="Times New Roman" panose="02020603050405020304" pitchFamily="18" charset="0"/>
              </a:rPr>
              <a:t>Адам Смит</a:t>
            </a:r>
            <a:endParaRPr lang="en-US" b="1" dirty="0">
              <a:solidFill>
                <a:schemeClr val="tx2"/>
              </a:solidFill>
              <a:latin typeface="Times New Roman" panose="02020603050405020304" pitchFamily="18" charset="0"/>
              <a:cs typeface="Times New Roman" panose="02020603050405020304" pitchFamily="18" charset="0"/>
            </a:endParaRPr>
          </a:p>
          <a:p>
            <a:pPr algn="ctr"/>
            <a:r>
              <a:rPr lang="en-US" b="1" dirty="0" smtClean="0">
                <a:solidFill>
                  <a:schemeClr val="tx2"/>
                </a:solidFill>
                <a:latin typeface="Times New Roman" panose="02020603050405020304" pitchFamily="18" charset="0"/>
                <a:cs typeface="Times New Roman" panose="02020603050405020304" pitchFamily="18" charset="0"/>
              </a:rPr>
              <a:t>(</a:t>
            </a:r>
            <a:r>
              <a:rPr lang="ru-RU" b="1" dirty="0" smtClean="0">
                <a:solidFill>
                  <a:schemeClr val="tx2"/>
                </a:solidFill>
                <a:latin typeface="Times New Roman" panose="02020603050405020304" pitchFamily="18" charset="0"/>
                <a:cs typeface="Times New Roman" panose="02020603050405020304" pitchFamily="18" charset="0"/>
              </a:rPr>
              <a:t>05</a:t>
            </a:r>
            <a:r>
              <a:rPr lang="en-US" b="1" dirty="0" smtClean="0">
                <a:solidFill>
                  <a:schemeClr val="tx2"/>
                </a:solidFill>
                <a:latin typeface="Times New Roman" panose="02020603050405020304" pitchFamily="18" charset="0"/>
                <a:cs typeface="Times New Roman" panose="02020603050405020304" pitchFamily="18" charset="0"/>
              </a:rPr>
              <a:t>.06.1</a:t>
            </a:r>
            <a:r>
              <a:rPr lang="ru-RU" b="1" dirty="0" smtClean="0">
                <a:solidFill>
                  <a:schemeClr val="tx2"/>
                </a:solidFill>
                <a:latin typeface="Times New Roman" panose="02020603050405020304" pitchFamily="18" charset="0"/>
                <a:cs typeface="Times New Roman" panose="02020603050405020304" pitchFamily="18" charset="0"/>
              </a:rPr>
              <a:t>723</a:t>
            </a:r>
            <a:r>
              <a:rPr lang="en-US" b="1" dirty="0" smtClean="0">
                <a:solidFill>
                  <a:schemeClr val="tx2"/>
                </a:solidFill>
                <a:latin typeface="Times New Roman" panose="02020603050405020304" pitchFamily="18" charset="0"/>
                <a:cs typeface="Times New Roman" panose="02020603050405020304" pitchFamily="18" charset="0"/>
              </a:rPr>
              <a:t>-</a:t>
            </a:r>
            <a:r>
              <a:rPr lang="ru-RU" b="1" dirty="0" smtClean="0">
                <a:solidFill>
                  <a:schemeClr val="tx2"/>
                </a:solidFill>
                <a:latin typeface="Times New Roman" panose="02020603050405020304" pitchFamily="18" charset="0"/>
                <a:cs typeface="Times New Roman" panose="02020603050405020304" pitchFamily="18" charset="0"/>
              </a:rPr>
              <a:t>17</a:t>
            </a:r>
            <a:r>
              <a:rPr lang="en-US" b="1" dirty="0" smtClean="0">
                <a:solidFill>
                  <a:schemeClr val="tx2"/>
                </a:solidFill>
                <a:latin typeface="Times New Roman" panose="02020603050405020304" pitchFamily="18" charset="0"/>
                <a:cs typeface="Times New Roman" panose="02020603050405020304" pitchFamily="18" charset="0"/>
              </a:rPr>
              <a:t>.</a:t>
            </a:r>
            <a:r>
              <a:rPr lang="ru-RU" b="1" dirty="0" smtClean="0">
                <a:solidFill>
                  <a:schemeClr val="tx2"/>
                </a:solidFill>
                <a:latin typeface="Times New Roman" panose="02020603050405020304" pitchFamily="18" charset="0"/>
                <a:cs typeface="Times New Roman" panose="02020603050405020304" pitchFamily="18" charset="0"/>
              </a:rPr>
              <a:t>07</a:t>
            </a:r>
            <a:r>
              <a:rPr lang="en-US" b="1" dirty="0" smtClean="0">
                <a:solidFill>
                  <a:schemeClr val="tx2"/>
                </a:solidFill>
                <a:latin typeface="Times New Roman" panose="02020603050405020304" pitchFamily="18" charset="0"/>
                <a:cs typeface="Times New Roman" panose="02020603050405020304" pitchFamily="18" charset="0"/>
              </a:rPr>
              <a:t>.1</a:t>
            </a:r>
            <a:r>
              <a:rPr lang="ru-RU" b="1" dirty="0" smtClean="0">
                <a:solidFill>
                  <a:schemeClr val="tx2"/>
                </a:solidFill>
                <a:latin typeface="Times New Roman" panose="02020603050405020304" pitchFamily="18" charset="0"/>
                <a:cs typeface="Times New Roman" panose="02020603050405020304" pitchFamily="18" charset="0"/>
              </a:rPr>
              <a:t>790</a:t>
            </a:r>
            <a:r>
              <a:rPr lang="en-US" b="1" dirty="0" smtClean="0">
                <a:solidFill>
                  <a:schemeClr val="tx2"/>
                </a:solidFill>
                <a:latin typeface="Times New Roman" panose="02020603050405020304" pitchFamily="18" charset="0"/>
                <a:cs typeface="Times New Roman" panose="02020603050405020304" pitchFamily="18" charset="0"/>
              </a:rPr>
              <a:t> </a:t>
            </a:r>
            <a:r>
              <a:rPr lang="ru-RU" b="1" dirty="0">
                <a:solidFill>
                  <a:schemeClr val="tx2"/>
                </a:solidFill>
                <a:latin typeface="Times New Roman" panose="02020603050405020304" pitchFamily="18" charset="0"/>
                <a:cs typeface="Times New Roman" panose="02020603050405020304" pitchFamily="18" charset="0"/>
              </a:rPr>
              <a:t>гг.)</a:t>
            </a:r>
            <a:endParaRPr lang="ru-RU"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835696" y="464033"/>
            <a:ext cx="6591985" cy="3777622"/>
          </a:xfrm>
        </p:spPr>
        <p:txBody>
          <a:bodyPr>
            <a:normAutofit fontScale="92500" lnSpcReduction="10000"/>
          </a:bodyPr>
          <a:lstStyle/>
          <a:p>
            <a:pPr marL="0" indent="355600" algn="just"/>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Конкуренция и соперничество. </a:t>
            </a:r>
            <a:r>
              <a:rPr lang="ru-RU" sz="2000" dirty="0">
                <a:latin typeface="Times New Roman" pitchFamily="18" charset="0"/>
                <a:cs typeface="Times New Roman" pitchFamily="18" charset="0"/>
              </a:rPr>
              <a:t>Изучая олигополию как таковую, не забывайте о том, что несовершенная конкуренция не тоже самое, что и отсутствие конкуренции.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Многие </a:t>
            </a:r>
            <a:r>
              <a:rPr lang="ru-RU" sz="2000" dirty="0">
                <a:latin typeface="Times New Roman" pitchFamily="18" charset="0"/>
                <a:cs typeface="Times New Roman" pitchFamily="18" charset="0"/>
              </a:rPr>
              <a:t>олигополистические отрасли характеризуются интенсивной конкуренцией. При этом самые активные соперники действуют на рынках с небольшим количеством предприятий-конкурентов</a:t>
            </a:r>
            <a:r>
              <a:rPr lang="ru-RU" sz="2000" dirty="0" smtClean="0">
                <a:latin typeface="Times New Roman" pitchFamily="18" charset="0"/>
                <a:cs typeface="Times New Roman" pitchFamily="18" charset="0"/>
              </a:rPr>
              <a:t>.</a:t>
            </a:r>
          </a:p>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За примером далеко идти не надо- посмотрите на жестокую конкурентную борьбу, которую ведут между собой компании, осуществляющие пассажирские авиаперевозки: по одному маршруту летают самолеты всего двух или трех авиалиний, но и там периодически разгораются ценовые войны.</a:t>
            </a:r>
          </a:p>
          <a:p>
            <a:pPr>
              <a:buNone/>
            </a:pPr>
            <a:endParaRPr lang="ru-RU" sz="2000" dirty="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4241655"/>
            <a:ext cx="4824536" cy="263904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fontScale="90000"/>
          </a:bodyPr>
          <a:lstStyle/>
          <a:p>
            <a:pPr algn="ctr"/>
            <a:r>
              <a:rPr lang="ru-RU" b="0" dirty="0" smtClean="0">
                <a:effectLst/>
                <a:latin typeface="Times New Roman" pitchFamily="18" charset="0"/>
                <a:cs typeface="Times New Roman" pitchFamily="18" charset="0"/>
              </a:rPr>
              <a:t>Монополистическая конкуренция</a:t>
            </a: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962837" y="1540189"/>
            <a:ext cx="6591985" cy="3777622"/>
          </a:xfrm>
        </p:spPr>
        <p:txBody>
          <a:bodyPr>
            <a:normAutofit fontScale="70000" lnSpcReduction="20000"/>
          </a:bodyPr>
          <a:lstStyle/>
          <a:p>
            <a:pPr marL="0" indent="355600" algn="just"/>
            <a:r>
              <a:rPr lang="en-US" sz="2000" dirty="0" smtClean="0">
                <a:latin typeface="Times New Roman" pitchFamily="18" charset="0"/>
                <a:cs typeface="Times New Roman" pitchFamily="18" charset="0"/>
              </a:rPr>
              <a:t>        </a:t>
            </a:r>
            <a:r>
              <a:rPr lang="ru-RU" sz="2400" dirty="0">
                <a:latin typeface="Times New Roman" pitchFamily="18" charset="0"/>
                <a:cs typeface="Times New Roman" pitchFamily="18" charset="0"/>
              </a:rPr>
              <a:t>Еще одна модель несовершенной конкуренции - </a:t>
            </a:r>
            <a:r>
              <a:rPr lang="ru-RU" sz="2400" b="1" dirty="0">
                <a:latin typeface="Times New Roman" pitchFamily="18" charset="0"/>
                <a:cs typeface="Times New Roman" pitchFamily="18" charset="0"/>
              </a:rPr>
              <a:t>монополистическая конкуренция. </a:t>
            </a:r>
            <a:endParaRPr lang="ru-RU" sz="2400" b="1" dirty="0" smtClean="0">
              <a:latin typeface="Times New Roman" pitchFamily="18" charset="0"/>
              <a:cs typeface="Times New Roman" pitchFamily="18" charset="0"/>
            </a:endParaRPr>
          </a:p>
          <a:p>
            <a:pPr marL="0" indent="355600" algn="just"/>
            <a:r>
              <a:rPr lang="ru-RU" sz="2400" dirty="0" smtClean="0">
                <a:latin typeface="Times New Roman" pitchFamily="18" charset="0"/>
                <a:cs typeface="Times New Roman" pitchFamily="18" charset="0"/>
              </a:rPr>
              <a:t>Для </a:t>
            </a:r>
            <a:r>
              <a:rPr lang="ru-RU" sz="2400" dirty="0">
                <a:latin typeface="Times New Roman" pitchFamily="18" charset="0"/>
                <a:cs typeface="Times New Roman" pitchFamily="18" charset="0"/>
              </a:rPr>
              <a:t>нее характерен рынок с большим количеством продавцов, производящих дифференцированную продукцию. Данная рыночная структура похожа на совершенную конкуренцию в том смысле, что в ней также функционирует большое количество продавцов, ни один из которых не контролирует значительную долю рынка</a:t>
            </a:r>
            <a:r>
              <a:rPr lang="ru-RU" sz="2400" dirty="0" smtClean="0">
                <a:latin typeface="Times New Roman" pitchFamily="18" charset="0"/>
                <a:cs typeface="Times New Roman" pitchFamily="18" charset="0"/>
              </a:rPr>
              <a:t>.</a:t>
            </a:r>
          </a:p>
          <a:p>
            <a:pPr marL="0" indent="355600" algn="just"/>
            <a:r>
              <a:rPr lang="ru-RU" sz="2400" dirty="0" smtClean="0">
                <a:latin typeface="Times New Roman" pitchFamily="18" charset="0"/>
                <a:cs typeface="Times New Roman" pitchFamily="18" charset="0"/>
              </a:rPr>
              <a:t> </a:t>
            </a:r>
            <a:r>
              <a:rPr lang="ru-RU" sz="2400" dirty="0">
                <a:latin typeface="Times New Roman" pitchFamily="18" charset="0"/>
                <a:cs typeface="Times New Roman" pitchFamily="18" charset="0"/>
              </a:rPr>
              <a:t>Она отличается от совершенной конкуренции тем, что товары, произведенные различными компаниями, не идентичны. </a:t>
            </a:r>
            <a:r>
              <a:rPr lang="ru-RU" sz="2400" dirty="0">
                <a:latin typeface="Times New Roman" pitchFamily="18" charset="0"/>
                <a:cs typeface="Times New Roman" pitchFamily="18" charset="0"/>
              </a:rPr>
              <a:t>Дифференцированные товары- товары, важные характеристики которых варьируются; например, для автомобиля такими важными характеристиками являются габариты, мощность, расход горючего и безопасность. Поскольку продукты несколько отличаются, предприятия могут их по различным ценам. </a:t>
            </a:r>
          </a:p>
          <a:p>
            <a:pPr>
              <a:buNone/>
            </a:pP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792" y="4725144"/>
            <a:ext cx="2664296" cy="199822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55576" y="1166018"/>
            <a:ext cx="8229600" cy="4525963"/>
          </a:xfrm>
        </p:spPr>
        <p:txBody>
          <a:bodyPr>
            <a:normAutofit/>
          </a:bodyPr>
          <a:lstStyle/>
          <a:p>
            <a:pPr marL="0" indent="355600" algn="just">
              <a:lnSpc>
                <a:spcPct val="80000"/>
              </a:lnSpc>
            </a:pPr>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Классическим случаем монополистической конкуренции можно назвать рынок розничной торговли бензином. Вы можете заправляться на местной станции компании </a:t>
            </a:r>
            <a:r>
              <a:rPr lang="en-US" sz="1900" dirty="0">
                <a:latin typeface="Times New Roman" pitchFamily="18" charset="0"/>
                <a:cs typeface="Times New Roman" pitchFamily="18" charset="0"/>
              </a:rPr>
              <a:t>Exxon</a:t>
            </a:r>
            <a:r>
              <a:rPr lang="ru-RU" sz="1900" dirty="0">
                <a:latin typeface="Times New Roman" pitchFamily="18" charset="0"/>
                <a:cs typeface="Times New Roman" pitchFamily="18" charset="0"/>
              </a:rPr>
              <a:t>, не смотря на тот факт, что их цены здесь немного выше, однако, вы отдаете ей предпочтение по той простой причине, что она находится по пути на работу. Но если разница в ценах превысит несколько центов, вы будите заправляться на станции </a:t>
            </a:r>
            <a:r>
              <a:rPr lang="en-US" sz="1900" dirty="0">
                <a:latin typeface="Times New Roman" pitchFamily="18" charset="0"/>
                <a:cs typeface="Times New Roman" pitchFamily="18" charset="0"/>
              </a:rPr>
              <a:t>Mobil</a:t>
            </a:r>
            <a:r>
              <a:rPr lang="ru-RU" sz="1900" dirty="0">
                <a:latin typeface="Times New Roman" pitchFamily="18" charset="0"/>
                <a:cs typeface="Times New Roman" pitchFamily="18" charset="0"/>
              </a:rPr>
              <a:t>, даже если вам и придется проехать чуть дальше.</a:t>
            </a:r>
          </a:p>
          <a:p>
            <a:pPr marL="0" indent="355600" algn="just">
              <a:lnSpc>
                <a:spcPct val="80000"/>
              </a:lnSpc>
            </a:pPr>
            <a:r>
              <a:rPr lang="ru-RU" sz="1900" dirty="0">
                <a:latin typeface="Times New Roman" pitchFamily="18" charset="0"/>
                <a:cs typeface="Times New Roman" pitchFamily="18" charset="0"/>
              </a:rPr>
              <a:t>   </a:t>
            </a:r>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Из этого примера видно, что одной из важных причин дифференциации может оказаться местоположение.</a:t>
            </a:r>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При выборе банка или супермаркета люди отдадут предпочтение ближайшему из них, поскольку это позволит сэкономить время. Значит, говоря экономическим языком, общие альтернативные издержки приобретения товаров (включая затраты времени) будут зависеть от того, насколько далеко мы живем от магазина.</a:t>
            </a:r>
            <a:endParaRPr lang="ru-RU" sz="1900" dirty="0">
              <a:latin typeface="Times New Roman" pitchFamily="18" charset="0"/>
              <a:cs typeface="Times New Roman" pitchFamily="18"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3808" y="4672404"/>
            <a:ext cx="3295600" cy="203915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835696" y="836712"/>
            <a:ext cx="6591985" cy="3777622"/>
          </a:xfrm>
        </p:spPr>
        <p:txBody>
          <a:bodyPr>
            <a:normAutofit/>
          </a:bodyPr>
          <a:lstStyle/>
          <a:p>
            <a:pPr marL="0" indent="355600" algn="just">
              <a:lnSpc>
                <a:spcPct val="80000"/>
              </a:lnSpc>
            </a:pPr>
            <a:r>
              <a:rPr lang="en-US" sz="20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Поскольку альтернативные издержки приобретения товаров в местных магазинах меньше, жители данного округа предпочитают совершать покупки именно там. </a:t>
            </a:r>
            <a:endParaRPr lang="ru-RU" sz="1900" dirty="0" smtClean="0">
              <a:latin typeface="Times New Roman" pitchFamily="18" charset="0"/>
              <a:cs typeface="Times New Roman" pitchFamily="18" charset="0"/>
            </a:endParaRPr>
          </a:p>
          <a:p>
            <a:pPr marL="0" indent="355600" algn="just">
              <a:lnSpc>
                <a:spcPct val="80000"/>
              </a:lnSpc>
            </a:pPr>
            <a:r>
              <a:rPr lang="ru-RU" sz="1900" dirty="0" smtClean="0">
                <a:latin typeface="Times New Roman" pitchFamily="18" charset="0"/>
                <a:cs typeface="Times New Roman" pitchFamily="18" charset="0"/>
              </a:rPr>
              <a:t>Такой </a:t>
            </a:r>
            <a:r>
              <a:rPr lang="ru-RU" sz="1900" dirty="0">
                <a:latin typeface="Times New Roman" pitchFamily="18" charset="0"/>
                <a:cs typeface="Times New Roman" pitchFamily="18" charset="0"/>
              </a:rPr>
              <a:t>вывод объясняет популярность крупных торговых центров: они позволяют покупателям закупить максимально возможное количество товаров при минимальных затратах времени. </a:t>
            </a:r>
            <a:endParaRPr lang="ru-RU" sz="1900" dirty="0" smtClean="0">
              <a:latin typeface="Times New Roman" pitchFamily="18" charset="0"/>
              <a:cs typeface="Times New Roman" pitchFamily="18" charset="0"/>
            </a:endParaRPr>
          </a:p>
          <a:p>
            <a:pPr marL="0" indent="355600" algn="just">
              <a:lnSpc>
                <a:spcPct val="80000"/>
              </a:lnSpc>
            </a:pPr>
            <a:r>
              <a:rPr lang="ru-RU" sz="1900" dirty="0" smtClean="0">
                <a:latin typeface="Times New Roman" pitchFamily="18" charset="0"/>
                <a:cs typeface="Times New Roman" pitchFamily="18" charset="0"/>
              </a:rPr>
              <a:t>Дифференциация </a:t>
            </a:r>
            <a:r>
              <a:rPr lang="ru-RU" sz="1900" dirty="0">
                <a:latin typeface="Times New Roman" pitchFamily="18" charset="0"/>
                <a:cs typeface="Times New Roman" pitchFamily="18" charset="0"/>
              </a:rPr>
              <a:t>продукции на основе месторасположения является важной причиной, из-за которой данные рынки, как правило, являются рынками с монополистической конкуренцией.</a:t>
            </a:r>
          </a:p>
          <a:p>
            <a:pPr>
              <a:buNone/>
            </a:pPr>
            <a:endParaRPr lang="ru-RU" sz="2400" dirty="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4005064"/>
            <a:ext cx="5040560" cy="252028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835696" y="548680"/>
            <a:ext cx="6591985" cy="3777622"/>
          </a:xfrm>
        </p:spPr>
        <p:txBody>
          <a:bodyPr>
            <a:normAutofit fontScale="92500" lnSpcReduction="20000"/>
          </a:bodyPr>
          <a:lstStyle/>
          <a:p>
            <a:pPr marL="0" indent="355600" algn="just">
              <a:lnSpc>
                <a:spcPct val="90000"/>
              </a:lnSpc>
            </a:pPr>
            <a:r>
              <a:rPr lang="en-US" sz="2000" dirty="0" smtClean="0">
                <a:latin typeface="Times New Roman" pitchFamily="18" charset="0"/>
                <a:cs typeface="Times New Roman" pitchFamily="18" charset="0"/>
              </a:rPr>
              <a:t>        </a:t>
            </a:r>
            <a:r>
              <a:rPr lang="ru-RU" sz="2100" dirty="0">
                <a:latin typeface="Times New Roman" pitchFamily="18" charset="0"/>
                <a:cs typeface="Times New Roman" pitchFamily="18" charset="0"/>
              </a:rPr>
              <a:t>Следующая причина дифференциации - качество продукции. </a:t>
            </a:r>
            <a:r>
              <a:rPr lang="ru-RU" sz="2100" dirty="0">
                <a:latin typeface="Times New Roman" pitchFamily="18" charset="0"/>
                <a:cs typeface="Times New Roman" pitchFamily="18" charset="0"/>
              </a:rPr>
              <a:t>Товары могут отличаться не только своими характеристиками, но и ценами. </a:t>
            </a:r>
            <a:endParaRPr lang="ru-RU" sz="2100" dirty="0" smtClean="0">
              <a:latin typeface="Times New Roman" pitchFamily="18" charset="0"/>
              <a:cs typeface="Times New Roman" pitchFamily="18" charset="0"/>
            </a:endParaRPr>
          </a:p>
          <a:p>
            <a:pPr marL="0" indent="355600" algn="just">
              <a:lnSpc>
                <a:spcPct val="90000"/>
              </a:lnSpc>
            </a:pPr>
            <a:r>
              <a:rPr lang="ru-RU" sz="2100" dirty="0" smtClean="0">
                <a:latin typeface="Times New Roman" pitchFamily="18" charset="0"/>
                <a:cs typeface="Times New Roman" pitchFamily="18" charset="0"/>
              </a:rPr>
              <a:t>Почти </a:t>
            </a:r>
            <a:r>
              <a:rPr lang="ru-RU" sz="2100" dirty="0">
                <a:latin typeface="Times New Roman" pitchFamily="18" charset="0"/>
                <a:cs typeface="Times New Roman" pitchFamily="18" charset="0"/>
              </a:rPr>
              <a:t>все </a:t>
            </a:r>
            <a:r>
              <a:rPr lang="en-US" sz="2100" dirty="0">
                <a:latin typeface="Times New Roman" pitchFamily="18" charset="0"/>
                <a:cs typeface="Times New Roman" pitchFamily="18" charset="0"/>
              </a:rPr>
              <a:t>IBM</a:t>
            </a:r>
            <a:r>
              <a:rPr lang="ru-RU" sz="2100" dirty="0">
                <a:latin typeface="Times New Roman" pitchFamily="18" charset="0"/>
                <a:cs typeface="Times New Roman" pitchFamily="18" charset="0"/>
              </a:rPr>
              <a:t>-совместимые персональные компьютеры работают </a:t>
            </a:r>
            <a:r>
              <a:rPr lang="en-US" sz="2100" dirty="0">
                <a:latin typeface="Times New Roman" pitchFamily="18" charset="0"/>
                <a:cs typeface="Times New Roman" pitchFamily="18" charset="0"/>
              </a:rPr>
              <a:t>c</a:t>
            </a:r>
            <a:r>
              <a:rPr lang="ru-RU" sz="2100" dirty="0">
                <a:latin typeface="Times New Roman" pitchFamily="18" charset="0"/>
                <a:cs typeface="Times New Roman" pitchFamily="18" charset="0"/>
              </a:rPr>
              <a:t> одним и тем же программным обеспечением, а в этой сфере производителей довольно много. </a:t>
            </a:r>
            <a:r>
              <a:rPr lang="ru-RU" sz="2100" dirty="0">
                <a:latin typeface="Times New Roman" pitchFamily="18" charset="0"/>
                <a:cs typeface="Times New Roman" pitchFamily="18" charset="0"/>
              </a:rPr>
              <a:t>При всем притом, индустрия персональных компьютеров характеризуется монополистической конкуренцией, поскольку компьютеры отличаются скоростью совершения операций, размерами, объемом памяти, сопутствующими услугами и т.п</a:t>
            </a:r>
            <a:r>
              <a:rPr lang="ru-RU" sz="2100" dirty="0" smtClean="0">
                <a:latin typeface="Times New Roman" pitchFamily="18" charset="0"/>
                <a:cs typeface="Times New Roman" pitchFamily="18" charset="0"/>
              </a:rPr>
              <a:t>..</a:t>
            </a:r>
          </a:p>
          <a:p>
            <a:pPr marL="0" indent="355600" algn="just">
              <a:lnSpc>
                <a:spcPct val="90000"/>
              </a:lnSpc>
            </a:pPr>
            <a:r>
              <a:rPr lang="ru-RU" sz="2100" dirty="0" smtClean="0">
                <a:latin typeface="Times New Roman" pitchFamily="18" charset="0"/>
                <a:cs typeface="Times New Roman" pitchFamily="18" charset="0"/>
              </a:rPr>
              <a:t> </a:t>
            </a:r>
            <a:r>
              <a:rPr lang="ru-RU" sz="2100" dirty="0">
                <a:latin typeface="Times New Roman" pitchFamily="18" charset="0"/>
                <a:cs typeface="Times New Roman" pitchFamily="18" charset="0"/>
              </a:rPr>
              <a:t>Вы сами можете убедиться в том, что журналы, посвященные компьютерной тематике, пишут именно о различиях между компьютерами, произведенными субъектами рынка монополистической конкуренции.</a:t>
            </a:r>
          </a:p>
          <a:p>
            <a:pPr>
              <a:buNone/>
            </a:pPr>
            <a:endParaRPr lang="ru-RU" sz="2400" dirty="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3905824"/>
            <a:ext cx="3672408" cy="297798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115616" y="2563044"/>
            <a:ext cx="7688481" cy="864096"/>
          </a:xfrm>
        </p:spPr>
        <p:txBody>
          <a:bodyPr>
            <a:normAutofit lnSpcReduction="10000"/>
          </a:bodyPr>
          <a:lstStyle/>
          <a:p>
            <a:pPr marL="0" indent="355600" algn="just">
              <a:lnSpc>
                <a:spcPct val="90000"/>
              </a:lnSpc>
            </a:pPr>
            <a:r>
              <a:rPr lang="ru-RU" sz="1900" b="1" dirty="0">
                <a:latin typeface="Times New Roman" pitchFamily="18" charset="0"/>
                <a:cs typeface="Times New Roman" pitchFamily="18" charset="0"/>
              </a:rPr>
              <a:t>      В таблице 1 вы увидите все возможные виды совершенной и несовершенной конкуренции. Эта таблица поможет вам обобщить полученные знания о различных моделях рыночных структур.</a:t>
            </a:r>
          </a:p>
        </p:txBody>
      </p:sp>
      <p:sp>
        <p:nvSpPr>
          <p:cNvPr id="5" name="Стрелка вниз 4"/>
          <p:cNvSpPr/>
          <p:nvPr/>
        </p:nvSpPr>
        <p:spPr>
          <a:xfrm>
            <a:off x="2051720" y="3645024"/>
            <a:ext cx="2664296" cy="32129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низ 5"/>
          <p:cNvSpPr/>
          <p:nvPr/>
        </p:nvSpPr>
        <p:spPr>
          <a:xfrm>
            <a:off x="4728096" y="3645024"/>
            <a:ext cx="2664296" cy="32129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idx="1"/>
            <p:extLst>
              <p:ext uri="{D42A27DB-BD31-4B8C-83A1-F6EECF244321}">
                <p14:modId xmlns:p14="http://schemas.microsoft.com/office/powerpoint/2010/main" val="156289458"/>
              </p:ext>
            </p:extLst>
          </p:nvPr>
        </p:nvGraphicFramePr>
        <p:xfrm>
          <a:off x="0" y="-23823"/>
          <a:ext cx="9144000" cy="6881823"/>
        </p:xfrm>
        <a:graphic>
          <a:graphicData uri="http://schemas.openxmlformats.org/drawingml/2006/table">
            <a:tbl>
              <a:tblPr firstRow="1" bandRow="1">
                <a:tableStyleId>{5C22544A-7EE6-4342-B048-85BDC9FD1C3A}</a:tableStyleId>
              </a:tblPr>
              <a:tblGrid>
                <a:gridCol w="1828800"/>
                <a:gridCol w="1828800"/>
                <a:gridCol w="1828800"/>
                <a:gridCol w="1554383"/>
                <a:gridCol w="2103217"/>
              </a:tblGrid>
              <a:tr h="464871">
                <a:tc gridSpan="5">
                  <a:txBody>
                    <a:bodyPr/>
                    <a:lstStyle/>
                    <a:p>
                      <a:pPr algn="ctr"/>
                      <a:r>
                        <a:rPr lang="ru-RU" dirty="0" smtClean="0">
                          <a:latin typeface="Times New Roman" pitchFamily="18" charset="0"/>
                          <a:cs typeface="Times New Roman" pitchFamily="18" charset="0"/>
                        </a:rPr>
                        <a:t>Таблица 1.</a:t>
                      </a:r>
                      <a:r>
                        <a:rPr lang="ru-RU" baseline="0" dirty="0" smtClean="0">
                          <a:latin typeface="Times New Roman" pitchFamily="18" charset="0"/>
                          <a:cs typeface="Times New Roman" pitchFamily="18" charset="0"/>
                        </a:rPr>
                        <a:t> Различные виды рыночных структур.</a:t>
                      </a:r>
                      <a:endParaRPr lang="ru-RU" dirty="0">
                        <a:latin typeface="Times New Roman" pitchFamily="18" charset="0"/>
                        <a:cs typeface="Times New Roman" pitchFamily="18" charset="0"/>
                      </a:endParaRPr>
                    </a:p>
                  </a:txBody>
                  <a:tcPr/>
                </a:tc>
                <a:tc hMerge="1">
                  <a:txBody>
                    <a:bodyPr/>
                    <a:lstStyle/>
                    <a:p>
                      <a:endParaRPr lang="ru-RU" dirty="0"/>
                    </a:p>
                  </a:txBody>
                  <a:tcPr/>
                </a:tc>
                <a:tc hMerge="1">
                  <a:txBody>
                    <a:bodyPr/>
                    <a:lstStyle/>
                    <a:p>
                      <a:endParaRPr lang="ru-RU"/>
                    </a:p>
                  </a:txBody>
                  <a:tcPr/>
                </a:tc>
                <a:tc hMerge="1">
                  <a:txBody>
                    <a:bodyPr/>
                    <a:lstStyle/>
                    <a:p>
                      <a:endParaRPr lang="ru-RU"/>
                    </a:p>
                  </a:txBody>
                  <a:tcPr/>
                </a:tc>
                <a:tc hMerge="1">
                  <a:txBody>
                    <a:bodyPr/>
                    <a:lstStyle/>
                    <a:p>
                      <a:endParaRPr lang="ru-RU" dirty="0"/>
                    </a:p>
                  </a:txBody>
                  <a:tcPr/>
                </a:tc>
              </a:tr>
              <a:tr h="993928">
                <a:tc>
                  <a:txBody>
                    <a:bodyPr/>
                    <a:lstStyle/>
                    <a:p>
                      <a:r>
                        <a:rPr lang="ru-RU" sz="1200" dirty="0" smtClean="0">
                          <a:latin typeface="Times New Roman" pitchFamily="18" charset="0"/>
                          <a:cs typeface="Times New Roman" pitchFamily="18" charset="0"/>
                        </a:rPr>
                        <a:t>Вид рыночной структуры</a:t>
                      </a:r>
                      <a:endParaRPr lang="ru-RU" sz="1200" dirty="0">
                        <a:latin typeface="Times New Roman" pitchFamily="18" charset="0"/>
                        <a:cs typeface="Times New Roman" pitchFamily="18" charset="0"/>
                      </a:endParaRPr>
                    </a:p>
                  </a:txBody>
                  <a:tcPr/>
                </a:tc>
                <a:tc>
                  <a:txBody>
                    <a:bodyPr/>
                    <a:lstStyle/>
                    <a:p>
                      <a:r>
                        <a:rPr kumimoji="0" lang="ru-RU" sz="1200" kern="1200" dirty="0" smtClean="0">
                          <a:solidFill>
                            <a:schemeClr val="dk1"/>
                          </a:solidFill>
                          <a:latin typeface="Times New Roman" pitchFamily="18" charset="0"/>
                          <a:ea typeface="+mn-ea"/>
                          <a:cs typeface="Times New Roman" pitchFamily="18" charset="0"/>
                        </a:rPr>
                        <a:t>Количество производителей  и степень дифференциации продукции</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Отрасль экономики, в которой превалирует данная структура</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Степень контроля над ценами</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Используемы маркетинговые приемы</a:t>
                      </a:r>
                      <a:endParaRPr lang="ru-RU" sz="1200" dirty="0">
                        <a:latin typeface="Times New Roman" pitchFamily="18" charset="0"/>
                        <a:cs typeface="Times New Roman" pitchFamily="18" charset="0"/>
                      </a:endParaRPr>
                    </a:p>
                  </a:txBody>
                  <a:tcPr/>
                </a:tc>
              </a:tr>
              <a:tr h="797324">
                <a:tc>
                  <a:txBody>
                    <a:bodyPr/>
                    <a:lstStyle/>
                    <a:p>
                      <a:r>
                        <a:rPr lang="ru-RU" sz="1200" dirty="0" smtClean="0">
                          <a:latin typeface="Times New Roman" pitchFamily="18" charset="0"/>
                          <a:cs typeface="Times New Roman" pitchFamily="18" charset="0"/>
                        </a:rPr>
                        <a:t>Совершенная конкуренция</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Много производителей,</a:t>
                      </a:r>
                      <a:r>
                        <a:rPr lang="ru-RU" sz="1200" baseline="0" dirty="0" smtClean="0">
                          <a:latin typeface="Times New Roman" pitchFamily="18" charset="0"/>
                          <a:cs typeface="Times New Roman" pitchFamily="18" charset="0"/>
                        </a:rPr>
                        <a:t> идентичные продукты</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Финансовые рынки и рынки с/</a:t>
                      </a:r>
                      <a:r>
                        <a:rPr lang="ru-RU" sz="1200" dirty="0" err="1" smtClean="0">
                          <a:latin typeface="Times New Roman" pitchFamily="18" charset="0"/>
                          <a:cs typeface="Times New Roman" pitchFamily="18" charset="0"/>
                        </a:rPr>
                        <a:t>х</a:t>
                      </a:r>
                      <a:r>
                        <a:rPr lang="ru-RU" sz="1200" baseline="0" dirty="0" smtClean="0">
                          <a:latin typeface="Times New Roman" pitchFamily="18" charset="0"/>
                          <a:cs typeface="Times New Roman" pitchFamily="18" charset="0"/>
                        </a:rPr>
                        <a:t> продукции</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Нет</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Рыночный обмен или аукцион</a:t>
                      </a:r>
                      <a:endParaRPr lang="ru-RU" sz="1200" dirty="0">
                        <a:latin typeface="Times New Roman" pitchFamily="18" charset="0"/>
                        <a:cs typeface="Times New Roman" pitchFamily="18" charset="0"/>
                      </a:endParaRPr>
                    </a:p>
                  </a:txBody>
                  <a:tcPr/>
                </a:tc>
              </a:tr>
              <a:tr h="464871">
                <a:tc>
                  <a:txBody>
                    <a:bodyPr/>
                    <a:lstStyle/>
                    <a:p>
                      <a:r>
                        <a:rPr lang="ru-RU" sz="1200" dirty="0" smtClean="0">
                          <a:latin typeface="Times New Roman" pitchFamily="18" charset="0"/>
                          <a:cs typeface="Times New Roman" pitchFamily="18" charset="0"/>
                        </a:rPr>
                        <a:t>Несовершенная конкуренция</a:t>
                      </a:r>
                      <a:endParaRPr lang="ru-RU" sz="1200" dirty="0">
                        <a:latin typeface="Times New Roman" pitchFamily="18" charset="0"/>
                        <a:cs typeface="Times New Roman" pitchFamily="18" charset="0"/>
                      </a:endParaRPr>
                    </a:p>
                  </a:txBody>
                  <a:tcPr/>
                </a:tc>
                <a:tc>
                  <a:txBody>
                    <a:bodyPr/>
                    <a:lstStyle/>
                    <a:p>
                      <a:endParaRPr lang="ru-RU" sz="1200" dirty="0">
                        <a:latin typeface="Times New Roman" pitchFamily="18" charset="0"/>
                        <a:cs typeface="Times New Roman" pitchFamily="18" charset="0"/>
                      </a:endParaRPr>
                    </a:p>
                  </a:txBody>
                  <a:tcPr/>
                </a:tc>
                <a:tc>
                  <a:txBody>
                    <a:bodyPr/>
                    <a:lstStyle/>
                    <a:p>
                      <a:endParaRPr lang="ru-RU" sz="1200" dirty="0">
                        <a:latin typeface="Times New Roman" pitchFamily="18" charset="0"/>
                        <a:cs typeface="Times New Roman" pitchFamily="18" charset="0"/>
                      </a:endParaRPr>
                    </a:p>
                  </a:txBody>
                  <a:tcPr/>
                </a:tc>
                <a:tc>
                  <a:txBody>
                    <a:bodyPr/>
                    <a:lstStyle/>
                    <a:p>
                      <a:endParaRPr lang="ru-RU" sz="1200" dirty="0">
                        <a:latin typeface="Times New Roman" pitchFamily="18" charset="0"/>
                        <a:cs typeface="Times New Roman" pitchFamily="18" charset="0"/>
                      </a:endParaRPr>
                    </a:p>
                  </a:txBody>
                  <a:tcPr/>
                </a:tc>
                <a:tc>
                  <a:txBody>
                    <a:bodyPr/>
                    <a:lstStyle/>
                    <a:p>
                      <a:endParaRPr lang="ru-RU" sz="1200" dirty="0">
                        <a:latin typeface="Times New Roman" pitchFamily="18" charset="0"/>
                        <a:cs typeface="Times New Roman" pitchFamily="18" charset="0"/>
                      </a:endParaRPr>
                    </a:p>
                  </a:txBody>
                  <a:tcPr/>
                </a:tc>
              </a:tr>
              <a:tr h="993928">
                <a:tc>
                  <a:txBody>
                    <a:bodyPr/>
                    <a:lstStyle/>
                    <a:p>
                      <a:r>
                        <a:rPr lang="ru-RU" sz="1200" dirty="0" smtClean="0">
                          <a:latin typeface="Times New Roman" pitchFamily="18" charset="0"/>
                          <a:cs typeface="Times New Roman" pitchFamily="18" charset="0"/>
                        </a:rPr>
                        <a:t>Монополистическая</a:t>
                      </a:r>
                      <a:r>
                        <a:rPr lang="ru-RU" sz="1200" baseline="0" dirty="0" smtClean="0">
                          <a:latin typeface="Times New Roman" pitchFamily="18" charset="0"/>
                          <a:cs typeface="Times New Roman" pitchFamily="18" charset="0"/>
                        </a:rPr>
                        <a:t> конкуренция(много дифференцированных продавцов)</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Много производителей; множество реальных и мнимых</a:t>
                      </a:r>
                      <a:r>
                        <a:rPr lang="ru-RU" sz="1200" baseline="0" dirty="0" smtClean="0">
                          <a:latin typeface="Times New Roman" pitchFamily="18" charset="0"/>
                          <a:cs typeface="Times New Roman" pitchFamily="18" charset="0"/>
                        </a:rPr>
                        <a:t> различий в продукции</a:t>
                      </a:r>
                      <a:endParaRPr lang="ru-RU"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Розничная торговля (пицца, пиво и т.д.)</a:t>
                      </a:r>
                    </a:p>
                    <a:p>
                      <a:endParaRPr lang="ru-RU" sz="1200" dirty="0">
                        <a:latin typeface="Times New Roman" pitchFamily="18" charset="0"/>
                        <a:cs typeface="Times New Roman" pitchFamily="18" charset="0"/>
                      </a:endParaRPr>
                    </a:p>
                  </a:txBody>
                  <a:tcPr/>
                </a:tc>
                <a:tc rowSpan="3">
                  <a:txBody>
                    <a:bodyPr/>
                    <a:lstStyle/>
                    <a:p>
                      <a:r>
                        <a:rPr lang="ru-RU" sz="1200" dirty="0" smtClean="0">
                          <a:latin typeface="Times New Roman" pitchFamily="18" charset="0"/>
                          <a:cs typeface="Times New Roman" pitchFamily="18" charset="0"/>
                        </a:rPr>
                        <a:t>Относительно небольшая</a:t>
                      </a:r>
                      <a:endParaRPr lang="ru-RU"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Реклама</a:t>
                      </a:r>
                      <a:r>
                        <a:rPr kumimoji="0" lang="ru-RU" sz="1200" b="1" kern="1200" dirty="0" smtClean="0">
                          <a:solidFill>
                            <a:schemeClr val="dk1"/>
                          </a:solidFill>
                          <a:latin typeface="Times New Roman" pitchFamily="18" charset="0"/>
                          <a:ea typeface="+mn-ea"/>
                          <a:cs typeface="Times New Roman" pitchFamily="18" charset="0"/>
                        </a:rPr>
                        <a:t> </a:t>
                      </a:r>
                      <a:r>
                        <a:rPr kumimoji="0" lang="ru-RU" sz="1200" b="0" kern="1200" dirty="0" smtClean="0">
                          <a:solidFill>
                            <a:schemeClr val="dk1"/>
                          </a:solidFill>
                          <a:latin typeface="Times New Roman" pitchFamily="18" charset="0"/>
                          <a:ea typeface="+mn-ea"/>
                          <a:cs typeface="Times New Roman" pitchFamily="18" charset="0"/>
                        </a:rPr>
                        <a:t>и</a:t>
                      </a:r>
                      <a:r>
                        <a:rPr kumimoji="0" lang="ru-RU" sz="1200" kern="1200" dirty="0" smtClean="0">
                          <a:solidFill>
                            <a:schemeClr val="dk1"/>
                          </a:solidFill>
                          <a:latin typeface="Times New Roman" pitchFamily="18" charset="0"/>
                          <a:ea typeface="+mn-ea"/>
                          <a:cs typeface="Times New Roman" pitchFamily="18" charset="0"/>
                        </a:rPr>
                        <a:t> соперниче­ство в качестве продук</a:t>
                      </a:r>
                      <a:r>
                        <a:rPr kumimoji="0" lang="ru-RU" sz="1200" b="0" kern="1200" dirty="0" smtClean="0">
                          <a:solidFill>
                            <a:schemeClr val="dk1"/>
                          </a:solidFill>
                          <a:latin typeface="Times New Roman" pitchFamily="18" charset="0"/>
                          <a:ea typeface="+mn-ea"/>
                          <a:cs typeface="Times New Roman" pitchFamily="18" charset="0"/>
                        </a:rPr>
                        <a:t>ции</a:t>
                      </a:r>
                      <a:r>
                        <a:rPr kumimoji="0" lang="ru-RU" sz="1200" b="1" kern="1200" dirty="0" smtClean="0">
                          <a:solidFill>
                            <a:schemeClr val="dk1"/>
                          </a:solidFill>
                          <a:latin typeface="Times New Roman" pitchFamily="18" charset="0"/>
                          <a:ea typeface="+mn-ea"/>
                          <a:cs typeface="Times New Roman" pitchFamily="18" charset="0"/>
                        </a:rPr>
                        <a:t>;</a:t>
                      </a:r>
                      <a:r>
                        <a:rPr kumimoji="0" lang="ru-RU" sz="1200" kern="1200" dirty="0" smtClean="0">
                          <a:solidFill>
                            <a:schemeClr val="dk1"/>
                          </a:solidFill>
                          <a:latin typeface="Times New Roman" pitchFamily="18" charset="0"/>
                          <a:ea typeface="+mn-ea"/>
                          <a:cs typeface="Times New Roman" pitchFamily="18" charset="0"/>
                        </a:rPr>
                        <a:t> ценовая политика</a:t>
                      </a:r>
                    </a:p>
                    <a:p>
                      <a:endParaRPr lang="ru-RU" sz="1200" dirty="0">
                        <a:latin typeface="Times New Roman" pitchFamily="18" charset="0"/>
                        <a:cs typeface="Times New Roman" pitchFamily="18" charset="0"/>
                      </a:endParaRPr>
                    </a:p>
                  </a:txBody>
                  <a:tcPr/>
                </a:tc>
              </a:tr>
              <a:tr h="974507">
                <a:tc>
                  <a:txBody>
                    <a:bodyPr/>
                    <a:lstStyle/>
                    <a:p>
                      <a:r>
                        <a:rPr lang="ru-RU" sz="1200" dirty="0" smtClean="0">
                          <a:latin typeface="Times New Roman" pitchFamily="18" charset="0"/>
                          <a:cs typeface="Times New Roman" pitchFamily="18" charset="0"/>
                        </a:rPr>
                        <a:t>Олигополия</a:t>
                      </a:r>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Мало производителей; небольшие различия в товарах или их полное отсутствие</a:t>
                      </a:r>
                      <a:endParaRPr lang="ru-RU"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Сталелитейная, химиче</a:t>
                      </a:r>
                      <a:r>
                        <a:rPr kumimoji="0" lang="ru-RU" sz="1200" b="0" kern="1200" dirty="0" smtClean="0">
                          <a:solidFill>
                            <a:schemeClr val="dk1"/>
                          </a:solidFill>
                          <a:latin typeface="Times New Roman" pitchFamily="18" charset="0"/>
                          <a:ea typeface="+mn-ea"/>
                          <a:cs typeface="Times New Roman" pitchFamily="18" charset="0"/>
                        </a:rPr>
                        <a:t>ская</a:t>
                      </a:r>
                      <a:r>
                        <a:rPr kumimoji="0" lang="ru-RU" sz="1200" kern="1200" dirty="0" smtClean="0">
                          <a:solidFill>
                            <a:schemeClr val="dk1"/>
                          </a:solidFill>
                          <a:latin typeface="Times New Roman" pitchFamily="18" charset="0"/>
                          <a:ea typeface="+mn-ea"/>
                          <a:cs typeface="Times New Roman" pitchFamily="18" charset="0"/>
                        </a:rPr>
                        <a:t> промышленность</a:t>
                      </a:r>
                    </a:p>
                    <a:p>
                      <a:endParaRPr lang="ru-RU" sz="1200" dirty="0">
                        <a:latin typeface="Times New Roman" pitchFamily="18" charset="0"/>
                        <a:cs typeface="Times New Roman" pitchFamily="18" charset="0"/>
                      </a:endParaRPr>
                    </a:p>
                  </a:txBody>
                  <a:tcPr/>
                </a:tc>
                <a:tc vMerge="1">
                  <a:txBody>
                    <a:bodyPr/>
                    <a:lstStyle/>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Реклама</a:t>
                      </a:r>
                      <a:r>
                        <a:rPr kumimoji="0" lang="ru-RU" sz="1200" b="1" kern="1200" dirty="0" smtClean="0">
                          <a:solidFill>
                            <a:schemeClr val="dk1"/>
                          </a:solidFill>
                          <a:latin typeface="Times New Roman" pitchFamily="18" charset="0"/>
                          <a:ea typeface="+mn-ea"/>
                          <a:cs typeface="Times New Roman" pitchFamily="18" charset="0"/>
                        </a:rPr>
                        <a:t> </a:t>
                      </a:r>
                      <a:r>
                        <a:rPr kumimoji="0" lang="ru-RU" sz="1200" b="0" kern="1200" dirty="0" smtClean="0">
                          <a:solidFill>
                            <a:schemeClr val="dk1"/>
                          </a:solidFill>
                          <a:latin typeface="Times New Roman" pitchFamily="18" charset="0"/>
                          <a:ea typeface="+mn-ea"/>
                          <a:cs typeface="Times New Roman" pitchFamily="18" charset="0"/>
                        </a:rPr>
                        <a:t>и</a:t>
                      </a:r>
                      <a:r>
                        <a:rPr kumimoji="0" lang="ru-RU" sz="1200" kern="1200" dirty="0" smtClean="0">
                          <a:solidFill>
                            <a:schemeClr val="dk1"/>
                          </a:solidFill>
                          <a:latin typeface="Times New Roman" pitchFamily="18" charset="0"/>
                          <a:ea typeface="+mn-ea"/>
                          <a:cs typeface="Times New Roman" pitchFamily="18" charset="0"/>
                        </a:rPr>
                        <a:t> соперничество в качестве продук</a:t>
                      </a:r>
                      <a:r>
                        <a:rPr kumimoji="0" lang="ru-RU" sz="1200" b="0" kern="1200" dirty="0" smtClean="0">
                          <a:solidFill>
                            <a:schemeClr val="dk1"/>
                          </a:solidFill>
                          <a:latin typeface="Times New Roman" pitchFamily="18" charset="0"/>
                          <a:ea typeface="+mn-ea"/>
                          <a:cs typeface="Times New Roman" pitchFamily="18" charset="0"/>
                        </a:rPr>
                        <a:t>ции</a:t>
                      </a:r>
                      <a:r>
                        <a:rPr kumimoji="0" lang="ru-RU" sz="1200" b="1" kern="1200" dirty="0" smtClean="0">
                          <a:solidFill>
                            <a:schemeClr val="dk1"/>
                          </a:solidFill>
                          <a:latin typeface="Times New Roman" pitchFamily="18" charset="0"/>
                          <a:ea typeface="+mn-ea"/>
                          <a:cs typeface="Times New Roman" pitchFamily="18" charset="0"/>
                        </a:rPr>
                        <a:t>;</a:t>
                      </a:r>
                      <a:r>
                        <a:rPr kumimoji="0" lang="ru-RU" sz="1200" kern="1200" dirty="0" smtClean="0">
                          <a:solidFill>
                            <a:schemeClr val="dk1"/>
                          </a:solidFill>
                          <a:latin typeface="Times New Roman" pitchFamily="18" charset="0"/>
                          <a:ea typeface="+mn-ea"/>
                          <a:cs typeface="Times New Roman" pitchFamily="18" charset="0"/>
                        </a:rPr>
                        <a:t> ценовая политика</a:t>
                      </a:r>
                    </a:p>
                  </a:txBody>
                  <a:tcPr/>
                </a:tc>
              </a:tr>
              <a:tr h="993928">
                <a:tc>
                  <a:txBody>
                    <a:bodyPr/>
                    <a:lstStyle/>
                    <a:p>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Мало производителей; есть некоторые различия в продукции</a:t>
                      </a:r>
                      <a:endParaRPr lang="ru-RU"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Автомобильная промышленность, производство сухих завтраков и т.д.</a:t>
                      </a:r>
                    </a:p>
                    <a:p>
                      <a:endParaRPr lang="ru-RU" sz="1200" dirty="0">
                        <a:latin typeface="Times New Roman" pitchFamily="18" charset="0"/>
                        <a:cs typeface="Times New Roman" pitchFamily="18" charset="0"/>
                      </a:endParaRPr>
                    </a:p>
                  </a:txBody>
                  <a:tcPr/>
                </a:tc>
                <a:tc vMerge="1">
                  <a:txBody>
                    <a:bodyPr/>
                    <a:lstStyle/>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Реклама</a:t>
                      </a:r>
                      <a:r>
                        <a:rPr kumimoji="0" lang="ru-RU" sz="1200" b="1" kern="1200" dirty="0" smtClean="0">
                          <a:solidFill>
                            <a:schemeClr val="dk1"/>
                          </a:solidFill>
                          <a:latin typeface="Times New Roman" pitchFamily="18" charset="0"/>
                          <a:ea typeface="+mn-ea"/>
                          <a:cs typeface="Times New Roman" pitchFamily="18" charset="0"/>
                        </a:rPr>
                        <a:t> </a:t>
                      </a:r>
                      <a:r>
                        <a:rPr kumimoji="0" lang="ru-RU" sz="1200" b="0" kern="1200" dirty="0" smtClean="0">
                          <a:solidFill>
                            <a:schemeClr val="dk1"/>
                          </a:solidFill>
                          <a:latin typeface="Times New Roman" pitchFamily="18" charset="0"/>
                          <a:ea typeface="+mn-ea"/>
                          <a:cs typeface="Times New Roman" pitchFamily="18" charset="0"/>
                        </a:rPr>
                        <a:t>и</a:t>
                      </a:r>
                      <a:r>
                        <a:rPr kumimoji="0" lang="ru-RU" sz="1200" kern="1200" dirty="0" smtClean="0">
                          <a:solidFill>
                            <a:schemeClr val="dk1"/>
                          </a:solidFill>
                          <a:latin typeface="Times New Roman" pitchFamily="18" charset="0"/>
                          <a:ea typeface="+mn-ea"/>
                          <a:cs typeface="Times New Roman" pitchFamily="18" charset="0"/>
                        </a:rPr>
                        <a:t> соперничество в качестве продук</a:t>
                      </a:r>
                      <a:r>
                        <a:rPr kumimoji="0" lang="ru-RU" sz="1200" b="0" kern="1200" dirty="0" smtClean="0">
                          <a:solidFill>
                            <a:schemeClr val="dk1"/>
                          </a:solidFill>
                          <a:latin typeface="Times New Roman" pitchFamily="18" charset="0"/>
                          <a:ea typeface="+mn-ea"/>
                          <a:cs typeface="Times New Roman" pitchFamily="18" charset="0"/>
                        </a:rPr>
                        <a:t>ции</a:t>
                      </a:r>
                      <a:r>
                        <a:rPr kumimoji="0" lang="ru-RU" sz="1200" b="1" kern="1200" dirty="0" smtClean="0">
                          <a:solidFill>
                            <a:schemeClr val="dk1"/>
                          </a:solidFill>
                          <a:latin typeface="Times New Roman" pitchFamily="18" charset="0"/>
                          <a:ea typeface="+mn-ea"/>
                          <a:cs typeface="Times New Roman" pitchFamily="18" charset="0"/>
                        </a:rPr>
                        <a:t>;</a:t>
                      </a:r>
                      <a:r>
                        <a:rPr kumimoji="0" lang="ru-RU" sz="1200" kern="1200" dirty="0" smtClean="0">
                          <a:solidFill>
                            <a:schemeClr val="dk1"/>
                          </a:solidFill>
                          <a:latin typeface="Times New Roman" pitchFamily="18" charset="0"/>
                          <a:ea typeface="+mn-ea"/>
                          <a:cs typeface="Times New Roman" pitchFamily="18" charset="0"/>
                        </a:rPr>
                        <a:t> ценовая политика</a:t>
                      </a:r>
                    </a:p>
                    <a:p>
                      <a:endParaRPr lang="ru-RU" sz="1200" dirty="0">
                        <a:latin typeface="Times New Roman" pitchFamily="18" charset="0"/>
                        <a:cs typeface="Times New Roman" pitchFamily="18" charset="0"/>
                      </a:endParaRPr>
                    </a:p>
                  </a:txBody>
                  <a:tcPr/>
                </a:tc>
              </a:tr>
              <a:tr h="11746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smtClean="0">
                          <a:latin typeface="Times New Roman" pitchFamily="18" charset="0"/>
                          <a:cs typeface="Times New Roman" pitchFamily="18" charset="0"/>
                        </a:rPr>
                        <a:t>Монополия</a:t>
                      </a:r>
                    </a:p>
                    <a:p>
                      <a:endParaRPr lang="ru-RU" sz="1200" dirty="0">
                        <a:latin typeface="Times New Roman" pitchFamily="18" charset="0"/>
                        <a:cs typeface="Times New Roman" pitchFamily="18" charset="0"/>
                      </a:endParaRPr>
                    </a:p>
                  </a:txBody>
                  <a:tcPr/>
                </a:tc>
                <a:tc>
                  <a:txBody>
                    <a:bodyPr/>
                    <a:lstStyle/>
                    <a:p>
                      <a:r>
                        <a:rPr lang="ru-RU" sz="1200" dirty="0" smtClean="0">
                          <a:latin typeface="Times New Roman" pitchFamily="18" charset="0"/>
                          <a:cs typeface="Times New Roman" pitchFamily="18" charset="0"/>
                        </a:rPr>
                        <a:t>Единственный производитель; товар не имеет аналогичных</a:t>
                      </a:r>
                      <a:r>
                        <a:rPr lang="ru-RU" sz="1200" baseline="0" dirty="0" smtClean="0">
                          <a:latin typeface="Times New Roman" pitchFamily="18" charset="0"/>
                          <a:cs typeface="Times New Roman" pitchFamily="18" charset="0"/>
                        </a:rPr>
                        <a:t> товаров-субститутов</a:t>
                      </a:r>
                      <a:endParaRPr lang="ru-RU" sz="1200" dirty="0">
                        <a:latin typeface="Times New Roman" pitchFamily="18" charset="0"/>
                        <a:cs typeface="Times New Roman" pitchFamily="18" charset="0"/>
                      </a:endParaRPr>
                    </a:p>
                  </a:txBody>
                  <a:tcPr/>
                </a:tc>
                <a:tc>
                  <a:txBody>
                    <a:bodyPr/>
                    <a:lstStyle/>
                    <a:p>
                      <a:r>
                        <a:rPr kumimoji="0" lang="ru-RU" sz="1200" kern="1200" dirty="0" smtClean="0">
                          <a:solidFill>
                            <a:schemeClr val="dk1"/>
                          </a:solidFill>
                          <a:latin typeface="Times New Roman" pitchFamily="18" charset="0"/>
                          <a:ea typeface="+mn-ea"/>
                          <a:cs typeface="Times New Roman" pitchFamily="18" charset="0"/>
                        </a:rPr>
                        <a:t>Местные коммунальные услуги по </a:t>
                      </a:r>
                      <a:r>
                        <a:rPr kumimoji="0" lang="ru-RU" sz="1200" kern="1200" dirty="0" err="1" smtClean="0">
                          <a:solidFill>
                            <a:schemeClr val="dk1"/>
                          </a:solidFill>
                          <a:latin typeface="Times New Roman" pitchFamily="18" charset="0"/>
                          <a:ea typeface="+mn-ea"/>
                          <a:cs typeface="Times New Roman" pitchFamily="18" charset="0"/>
                        </a:rPr>
                        <a:t>водо</a:t>
                      </a:r>
                      <a:r>
                        <a:rPr kumimoji="0" lang="ru-RU" sz="1200" kern="1200" dirty="0" smtClean="0">
                          <a:solidFill>
                            <a:schemeClr val="dk1"/>
                          </a:solidFill>
                          <a:latin typeface="Times New Roman" pitchFamily="18" charset="0"/>
                          <a:ea typeface="+mn-ea"/>
                          <a:cs typeface="Times New Roman" pitchFamily="18" charset="0"/>
                        </a:rPr>
                        <a:t>- и энерго­снабжению ("естественные монополии")</a:t>
                      </a:r>
                      <a:endParaRPr lang="ru-RU"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200" kern="1200" dirty="0" smtClean="0">
                          <a:solidFill>
                            <a:schemeClr val="dk1"/>
                          </a:solidFill>
                          <a:latin typeface="Times New Roman" pitchFamily="18" charset="0"/>
                          <a:ea typeface="+mn-ea"/>
                          <a:cs typeface="Times New Roman" pitchFamily="18" charset="0"/>
                        </a:rPr>
                        <a:t>Значительная, но обычно, регулируемая</a:t>
                      </a:r>
                    </a:p>
                    <a:p>
                      <a:endParaRPr lang="ru-RU" sz="1200" dirty="0">
                        <a:latin typeface="Times New Roman" pitchFamily="18" charset="0"/>
                        <a:cs typeface="Times New Roman" pitchFamily="18" charset="0"/>
                      </a:endParaRPr>
                    </a:p>
                  </a:txBody>
                  <a:tcPr/>
                </a:tc>
                <a:tc>
                  <a:txBody>
                    <a:bodyPr/>
                    <a:lstStyle/>
                    <a:p>
                      <a:r>
                        <a:rPr kumimoji="0" lang="ru-RU" sz="1200" kern="1200" dirty="0" smtClean="0">
                          <a:solidFill>
                            <a:schemeClr val="dk1"/>
                          </a:solidFill>
                          <a:latin typeface="Times New Roman" pitchFamily="18" charset="0"/>
                          <a:ea typeface="+mn-ea"/>
                          <a:cs typeface="Times New Roman" pitchFamily="18" charset="0"/>
                        </a:rPr>
                        <a:t>Реклама и оказание дополнительных услуг</a:t>
                      </a:r>
                    </a:p>
                    <a:p>
                      <a:r>
                        <a:rPr kumimoji="0" lang="ru-RU" sz="1200" kern="1200" dirty="0" smtClean="0">
                          <a:solidFill>
                            <a:schemeClr val="dk1"/>
                          </a:solidFill>
                          <a:latin typeface="Times New Roman" pitchFamily="18" charset="0"/>
                          <a:ea typeface="+mn-ea"/>
                          <a:cs typeface="Times New Roman" pitchFamily="18" charset="0"/>
                        </a:rPr>
                        <a:t/>
                      </a:r>
                      <a:br>
                        <a:rPr kumimoji="0" lang="ru-RU" sz="1200" kern="1200" dirty="0" smtClean="0">
                          <a:solidFill>
                            <a:schemeClr val="dk1"/>
                          </a:solidFill>
                          <a:latin typeface="Times New Roman" pitchFamily="18" charset="0"/>
                          <a:ea typeface="+mn-ea"/>
                          <a:cs typeface="Times New Roman" pitchFamily="18" charset="0"/>
                        </a:rPr>
                      </a:br>
                      <a:endParaRPr lang="ru-RU" sz="12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55576" y="1340768"/>
            <a:ext cx="4835748" cy="4525963"/>
          </a:xfrm>
        </p:spPr>
        <p:txBody>
          <a:bodyPr>
            <a:normAutofit fontScale="92500" lnSpcReduction="20000"/>
          </a:bodyPr>
          <a:lstStyle/>
          <a:p>
            <a:pPr marL="0" indent="355600" algn="just">
              <a:lnSpc>
                <a:spcPct val="90000"/>
              </a:lnSpc>
            </a:pPr>
            <a:r>
              <a:rPr lang="ru-RU" sz="1900" dirty="0">
                <a:latin typeface="Times New Roman" pitchFamily="18" charset="0"/>
                <a:cs typeface="Times New Roman" pitchFamily="18" charset="0"/>
              </a:rPr>
              <a:t>       Тот, кто убежден, что все экономисты скучные люди, никогда не был знаком с </a:t>
            </a:r>
            <a:r>
              <a:rPr lang="ru-RU" sz="1900" dirty="0" err="1">
                <a:latin typeface="Times New Roman" pitchFamily="18" charset="0"/>
                <a:cs typeface="Times New Roman" pitchFamily="18" charset="0"/>
              </a:rPr>
              <a:t>Джоан</a:t>
            </a:r>
            <a:r>
              <a:rPr lang="ru-RU" sz="1900" dirty="0">
                <a:latin typeface="Times New Roman" pitchFamily="18" charset="0"/>
                <a:cs typeface="Times New Roman" pitchFamily="18" charset="0"/>
              </a:rPr>
              <a:t> Робинсон  (</a:t>
            </a:r>
            <a:r>
              <a:rPr lang="en-US" sz="1900" dirty="0">
                <a:latin typeface="Times New Roman" pitchFamily="18" charset="0"/>
                <a:cs typeface="Times New Roman" pitchFamily="18" charset="0"/>
              </a:rPr>
              <a:t>Joan Robinson</a:t>
            </a:r>
            <a:r>
              <a:rPr lang="ru-RU" sz="1900" dirty="0">
                <a:latin typeface="Times New Roman" pitchFamily="18" charset="0"/>
                <a:cs typeface="Times New Roman" pitchFamily="18" charset="0"/>
              </a:rPr>
              <a:t>) (1903-1983), которая в 30-х годах  совместно с Эдвардом </a:t>
            </a:r>
            <a:r>
              <a:rPr lang="ru-RU" sz="1900" dirty="0" err="1">
                <a:latin typeface="Times New Roman" pitchFamily="18" charset="0"/>
                <a:cs typeface="Times New Roman" pitchFamily="18" charset="0"/>
              </a:rPr>
              <a:t>Чемберлином</a:t>
            </a:r>
            <a:r>
              <a:rPr lang="ru-RU" sz="1900" dirty="0">
                <a:latin typeface="Times New Roman" pitchFamily="18" charset="0"/>
                <a:cs typeface="Times New Roman" pitchFamily="18" charset="0"/>
              </a:rPr>
              <a:t> </a:t>
            </a:r>
            <a:r>
              <a:rPr lang="en-US" sz="1900" dirty="0">
                <a:latin typeface="Times New Roman" pitchFamily="18" charset="0"/>
                <a:cs typeface="Times New Roman" pitchFamily="18" charset="0"/>
              </a:rPr>
              <a:t>(Edward  Chamberlin</a:t>
            </a:r>
            <a:r>
              <a:rPr lang="ru-RU" sz="1900" dirty="0">
                <a:latin typeface="Times New Roman" pitchFamily="18" charset="0"/>
                <a:cs typeface="Times New Roman" pitchFamily="18" charset="0"/>
              </a:rPr>
              <a:t>), профессором Гарвардского университета, разработала теорию несовершенной конкуренции. </a:t>
            </a:r>
            <a:endParaRPr lang="ru-RU" sz="1900" dirty="0" smtClean="0">
              <a:latin typeface="Times New Roman" pitchFamily="18" charset="0"/>
              <a:cs typeface="Times New Roman" pitchFamily="18" charset="0"/>
            </a:endParaRPr>
          </a:p>
          <a:p>
            <a:pPr marL="0" indent="355600" algn="just">
              <a:lnSpc>
                <a:spcPct val="90000"/>
              </a:lnSpc>
            </a:pPr>
            <a:r>
              <a:rPr lang="ru-RU" sz="1900" dirty="0" smtClean="0">
                <a:latin typeface="Times New Roman" pitchFamily="18" charset="0"/>
                <a:cs typeface="Times New Roman" pitchFamily="18" charset="0"/>
              </a:rPr>
              <a:t>Робинсон </a:t>
            </a:r>
            <a:r>
              <a:rPr lang="ru-RU" sz="1900" dirty="0">
                <a:latin typeface="Times New Roman" pitchFamily="18" charset="0"/>
                <a:cs typeface="Times New Roman" pitchFamily="18" charset="0"/>
              </a:rPr>
              <a:t>профессор Кембриджского университета — снискал славу человека, способного последовательно отстаивать свою точку зрения. </a:t>
            </a:r>
            <a:r>
              <a:rPr lang="ru-RU" sz="1900" dirty="0">
                <a:latin typeface="Times New Roman" pitchFamily="18" charset="0"/>
                <a:cs typeface="Times New Roman" pitchFamily="18" charset="0"/>
              </a:rPr>
              <a:t>О ней впервые узнали в 1933 году, после издания ее книги "Экономическая теория несовершенной конкуренции" (</a:t>
            </a:r>
            <a:r>
              <a:rPr lang="en-US" sz="1900" dirty="0">
                <a:latin typeface="Times New Roman" pitchFamily="18" charset="0"/>
                <a:cs typeface="Times New Roman" pitchFamily="18" charset="0"/>
              </a:rPr>
              <a:t>The Economics of Imperfect Competition</a:t>
            </a:r>
            <a:r>
              <a:rPr lang="ru-RU" sz="1900" dirty="0">
                <a:latin typeface="Times New Roman" pitchFamily="18" charset="0"/>
                <a:cs typeface="Times New Roman" pitchFamily="18" charset="0"/>
              </a:rPr>
              <a:t>). </a:t>
            </a:r>
            <a:endParaRPr lang="ru-RU" sz="1900" dirty="0" smtClean="0">
              <a:latin typeface="Times New Roman" pitchFamily="18" charset="0"/>
              <a:cs typeface="Times New Roman" pitchFamily="18" charset="0"/>
            </a:endParaRPr>
          </a:p>
          <a:p>
            <a:pPr marL="0" indent="355600" algn="just">
              <a:lnSpc>
                <a:spcPct val="90000"/>
              </a:lnSpc>
            </a:pPr>
            <a:r>
              <a:rPr lang="ru-RU" sz="1900" dirty="0" smtClean="0">
                <a:latin typeface="Times New Roman" pitchFamily="18" charset="0"/>
                <a:cs typeface="Times New Roman" pitchFamily="18" charset="0"/>
              </a:rPr>
              <a:t>Эта </a:t>
            </a:r>
            <a:r>
              <a:rPr lang="ru-RU" sz="1900" dirty="0">
                <a:latin typeface="Times New Roman" pitchFamily="18" charset="0"/>
                <a:cs typeface="Times New Roman" pitchFamily="18" charset="0"/>
              </a:rPr>
              <a:t>исключительная по своей важности работа поставила под сомнение допущения, которые принимались экономистами в то время, и положила начало экономическому анализу более реалистичных экономических структур. </a:t>
            </a:r>
          </a:p>
          <a:p>
            <a:endParaRPr lang="ru-RU" sz="2000" dirty="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1340768"/>
            <a:ext cx="3175000" cy="41783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1166018"/>
            <a:ext cx="8229600" cy="4525963"/>
          </a:xfrm>
        </p:spPr>
        <p:txBody>
          <a:bodyPr>
            <a:normAutofit lnSpcReduction="10000"/>
          </a:bodyPr>
          <a:lstStyle/>
          <a:p>
            <a:pPr marL="0" indent="355600" algn="just">
              <a:lnSpc>
                <a:spcPct val="90000"/>
              </a:lnSpc>
            </a:pPr>
            <a:r>
              <a:rPr lang="ru-RU" sz="2200" dirty="0" smtClean="0">
                <a:latin typeface="Times New Roman" pitchFamily="18" charset="0"/>
                <a:cs typeface="Times New Roman" pitchFamily="18" charset="0"/>
              </a:rPr>
              <a:t>       </a:t>
            </a:r>
            <a:r>
              <a:rPr lang="ru-RU" sz="2100" dirty="0">
                <a:latin typeface="Times New Roman" pitchFamily="18" charset="0"/>
                <a:cs typeface="Times New Roman" pitchFamily="18" charset="0"/>
              </a:rPr>
              <a:t>Позже, как один из самых ранних и выдающихся сторонников </a:t>
            </a:r>
            <a:r>
              <a:rPr lang="ru-RU" sz="2100" dirty="0" err="1">
                <a:latin typeface="Times New Roman" pitchFamily="18" charset="0"/>
                <a:cs typeface="Times New Roman" pitchFamily="18" charset="0"/>
              </a:rPr>
              <a:t>кейнсианской</a:t>
            </a:r>
            <a:r>
              <a:rPr lang="ru-RU" sz="2100" dirty="0">
                <a:latin typeface="Times New Roman" pitchFamily="18" charset="0"/>
                <a:cs typeface="Times New Roman" pitchFamily="18" charset="0"/>
              </a:rPr>
              <a:t> теории макроэкономики, Робинсон принимает участие в жарких диспутах с известными американскими экономистами относительно сущности капитала и будущего капитализма. </a:t>
            </a:r>
            <a:r>
              <a:rPr lang="ru-RU" sz="2100" dirty="0">
                <a:latin typeface="Times New Roman" pitchFamily="18" charset="0"/>
                <a:cs typeface="Times New Roman" pitchFamily="18" charset="0"/>
              </a:rPr>
              <a:t>Ее также волновали проблемы нестабильности капиталистической системы, принципы распределения дохода и т.д. </a:t>
            </a:r>
            <a:endParaRPr lang="ru-RU" sz="2100" dirty="0" smtClean="0">
              <a:latin typeface="Times New Roman" pitchFamily="18" charset="0"/>
              <a:cs typeface="Times New Roman" pitchFamily="18" charset="0"/>
            </a:endParaRPr>
          </a:p>
          <a:p>
            <a:pPr marL="0" indent="355600" algn="just">
              <a:lnSpc>
                <a:spcPct val="90000"/>
              </a:lnSpc>
            </a:pPr>
            <a:r>
              <a:rPr lang="ru-RU" sz="2100" dirty="0" smtClean="0">
                <a:latin typeface="Times New Roman" pitchFamily="18" charset="0"/>
                <a:cs typeface="Times New Roman" pitchFamily="18" charset="0"/>
              </a:rPr>
              <a:t>"</a:t>
            </a:r>
            <a:r>
              <a:rPr lang="ru-RU" sz="2100" dirty="0">
                <a:latin typeface="Times New Roman" pitchFamily="18" charset="0"/>
                <a:cs typeface="Times New Roman" pitchFamily="18" charset="0"/>
              </a:rPr>
              <a:t>Владение капиталом не является производительной деятельностью, — писала она, добавляя при этом: — Все должны понимать, что доход от имущества не награда за ожидание, а вознаграждение за то, что вы наняли хорошего брокера". Не иконоборчество ли помешало ей стать первой женщиной, получившей Нобелевскую премию? </a:t>
            </a:r>
            <a:endParaRPr lang="ru-RU" sz="2100" dirty="0" smtClean="0">
              <a:latin typeface="Times New Roman" pitchFamily="18" charset="0"/>
              <a:cs typeface="Times New Roman" pitchFamily="18" charset="0"/>
            </a:endParaRPr>
          </a:p>
          <a:p>
            <a:pPr marL="0" indent="355600" algn="just">
              <a:lnSpc>
                <a:spcPct val="90000"/>
              </a:lnSpc>
            </a:pPr>
            <a:r>
              <a:rPr lang="ru-RU" sz="2100" dirty="0" smtClean="0">
                <a:latin typeface="Times New Roman" pitchFamily="18" charset="0"/>
                <a:cs typeface="Times New Roman" pitchFamily="18" charset="0"/>
              </a:rPr>
              <a:t>Некоторые </a:t>
            </a:r>
            <a:r>
              <a:rPr lang="ru-RU" sz="2100" dirty="0">
                <a:latin typeface="Times New Roman" pitchFamily="18" charset="0"/>
                <a:cs typeface="Times New Roman" pitchFamily="18" charset="0"/>
              </a:rPr>
              <a:t>уверены, что именно это. </a:t>
            </a:r>
            <a:r>
              <a:rPr lang="ru-RU" sz="2100" dirty="0">
                <a:latin typeface="Times New Roman" pitchFamily="18" charset="0"/>
                <a:cs typeface="Times New Roman" pitchFamily="18" charset="0"/>
              </a:rPr>
              <a:t>Однако, несмотря ни на что, она, тем не менее, является одним из столпов экономической мысли XX века.</a:t>
            </a:r>
          </a:p>
          <a:p>
            <a:pPr>
              <a:buNone/>
            </a:pP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1763688" y="23788"/>
            <a:ext cx="6589199" cy="1280890"/>
          </a:xfrm>
        </p:spPr>
        <p:txBody>
          <a:bodyPr>
            <a:normAutofit fontScale="90000"/>
          </a:bodyPr>
          <a:lstStyle/>
          <a:p>
            <a:pPr algn="ctr"/>
            <a:r>
              <a:rPr lang="ru-RU" b="0" dirty="0" smtClean="0">
                <a:effectLst/>
              </a:rPr>
              <a:t>Причины рыночного несовершенства</a:t>
            </a: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757454" y="1124744"/>
            <a:ext cx="7279042" cy="5544616"/>
          </a:xfrm>
        </p:spPr>
        <p:txBody>
          <a:bodyPr>
            <a:normAutofit fontScale="92500" lnSpcReduction="10000"/>
          </a:bodyPr>
          <a:lstStyle/>
          <a:p>
            <a:pPr marL="0" indent="355600" algn="just"/>
            <a:r>
              <a:rPr lang="ru-RU" sz="2100" dirty="0">
                <a:latin typeface="Times New Roman" pitchFamily="18" charset="0"/>
                <a:cs typeface="Times New Roman" pitchFamily="18" charset="0"/>
              </a:rPr>
              <a:t>       </a:t>
            </a:r>
            <a:r>
              <a:rPr lang="ru-RU" sz="2100" dirty="0">
                <a:latin typeface="Times New Roman" pitchFamily="18" charset="0"/>
                <a:cs typeface="Times New Roman" pitchFamily="18" charset="0"/>
              </a:rPr>
              <a:t>Почему на одних рынках преобладает почти совершенная конкуренция, а на других правила диктуют несколько крупных предприятий? </a:t>
            </a:r>
            <a:r>
              <a:rPr lang="ru-RU" sz="2100" dirty="0">
                <a:latin typeface="Times New Roman" pitchFamily="18" charset="0"/>
                <a:cs typeface="Times New Roman" pitchFamily="18" charset="0"/>
              </a:rPr>
              <a:t>В </a:t>
            </a:r>
            <a:r>
              <a:rPr lang="ru-RU" sz="2100" dirty="0">
                <a:latin typeface="Times New Roman" pitchFamily="18" charset="0"/>
                <a:cs typeface="Times New Roman" pitchFamily="18" charset="0"/>
              </a:rPr>
              <a:t>большинстве случаев несовершенная конкуренция является следствием двух основных факторов. </a:t>
            </a:r>
            <a:endParaRPr lang="ru-RU" sz="2100" dirty="0">
              <a:latin typeface="Times New Roman" pitchFamily="18" charset="0"/>
              <a:cs typeface="Times New Roman" pitchFamily="18" charset="0"/>
            </a:endParaRPr>
          </a:p>
          <a:p>
            <a:pPr marL="0" indent="355600" algn="just"/>
            <a:r>
              <a:rPr lang="ru-RU" sz="2100" dirty="0">
                <a:latin typeface="Times New Roman" pitchFamily="18" charset="0"/>
                <a:cs typeface="Times New Roman" pitchFamily="18" charset="0"/>
              </a:rPr>
              <a:t>Во-первых</a:t>
            </a:r>
            <a:r>
              <a:rPr lang="ru-RU" sz="2100" dirty="0">
                <a:latin typeface="Times New Roman" pitchFamily="18" charset="0"/>
                <a:cs typeface="Times New Roman" pitchFamily="18" charset="0"/>
              </a:rPr>
              <a:t>, наблюдается следующая тенденция: продавцов меньше там, где имеет место положительный эффект масштаба и стремление к снижению издержек. В данных условиях крупные предприятия осуществляют производство с меньшими издержками, и они могут продавать свою продукцию дешевле, чем мелкие предприятия-конкуренты, что приводит к тому, что последние не выдерживают прессинга</a:t>
            </a:r>
            <a:r>
              <a:rPr lang="ru-RU" sz="2100" dirty="0">
                <a:latin typeface="Times New Roman" pitchFamily="18" charset="0"/>
                <a:cs typeface="Times New Roman" pitchFamily="18" charset="0"/>
              </a:rPr>
              <a:t>.</a:t>
            </a:r>
          </a:p>
          <a:p>
            <a:pPr marL="0" indent="355600" algn="just"/>
            <a:r>
              <a:rPr lang="ru-RU" sz="2100" dirty="0">
                <a:latin typeface="Times New Roman" pitchFamily="18" charset="0"/>
                <a:cs typeface="Times New Roman" pitchFamily="18" charset="0"/>
              </a:rPr>
              <a:t> Во-вторых, несовершенная конкуренция характерна для рынков, обладающих "барьерами для вступления", что усложняет задачу вхождения в отрасль новых конкурентов. В некоторых случаях такие ограничения устанавливает государство в виде законов и положений, ограничивающих количество конкурентов. В других случаях цена "прорыва" на рынок может быть слишком высока. Мы изучим обе причины несовершенной конкуренции.</a:t>
            </a:r>
          </a:p>
          <a:p>
            <a:pPr>
              <a:buNone/>
            </a:pPr>
            <a:endParaRPr lang="ru-RU" sz="2400" dirty="0" smtClean="0"/>
          </a:p>
          <a:p>
            <a:pPr>
              <a:buNone/>
            </a:pP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395536" y="1124744"/>
            <a:ext cx="8229600" cy="5616624"/>
          </a:xfrm>
        </p:spPr>
        <p:txBody>
          <a:bodyPr>
            <a:normAutofit/>
          </a:bodyPr>
          <a:lstStyle/>
          <a:p>
            <a:pPr marL="0" indent="355600" algn="just"/>
            <a:r>
              <a:rPr lang="ru-RU" dirty="0" smtClean="0">
                <a:solidFill>
                  <a:schemeClr val="tx1"/>
                </a:solidFill>
                <a:latin typeface="Times New Roman" panose="02020603050405020304" pitchFamily="18" charset="0"/>
                <a:cs typeface="Times New Roman" panose="02020603050405020304" pitchFamily="18" charset="0"/>
              </a:rPr>
              <a:t>В </a:t>
            </a:r>
            <a:r>
              <a:rPr lang="ru-RU" dirty="0">
                <a:solidFill>
                  <a:schemeClr val="tx1"/>
                </a:solidFill>
                <a:latin typeface="Times New Roman" panose="02020603050405020304" pitchFamily="18" charset="0"/>
                <a:cs typeface="Times New Roman" panose="02020603050405020304" pitchFamily="18" charset="0"/>
              </a:rPr>
              <a:t>современной экономике модель рынка совершенной конкуренции встречается довольно редко: она представляет собой "идеал", к которому многие стремятся, но редко кому удается его найти. </a:t>
            </a:r>
            <a:r>
              <a:rPr lang="ru-RU" dirty="0">
                <a:solidFill>
                  <a:schemeClr val="tx1"/>
                </a:solidFill>
                <a:latin typeface="Times New Roman" panose="02020603050405020304" pitchFamily="18" charset="0"/>
                <a:cs typeface="Times New Roman" panose="02020603050405020304" pitchFamily="18" charset="0"/>
              </a:rPr>
              <a:t>При покупке автомобиля у компании </a:t>
            </a:r>
            <a:r>
              <a:rPr lang="en-US" dirty="0">
                <a:solidFill>
                  <a:schemeClr val="accent1">
                    <a:lumMod val="75000"/>
                  </a:schemeClr>
                </a:solidFill>
                <a:latin typeface="Times New Roman" panose="02020603050405020304" pitchFamily="18" charset="0"/>
                <a:cs typeface="Times New Roman" panose="02020603050405020304" pitchFamily="18" charset="0"/>
              </a:rPr>
              <a:t>Ford</a:t>
            </a:r>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или </a:t>
            </a:r>
            <a:r>
              <a:rPr lang="en-US" dirty="0">
                <a:solidFill>
                  <a:schemeClr val="accent1">
                    <a:lumMod val="75000"/>
                  </a:schemeClr>
                </a:solidFill>
                <a:latin typeface="Times New Roman" panose="02020603050405020304" pitchFamily="18" charset="0"/>
                <a:cs typeface="Times New Roman" panose="02020603050405020304" pitchFamily="18" charset="0"/>
              </a:rPr>
              <a:t>Toyota</a:t>
            </a:r>
            <a:r>
              <a:rPr lang="ru-RU" dirty="0">
                <a:solidFill>
                  <a:schemeClr val="tx1"/>
                </a:solidFill>
                <a:latin typeface="Times New Roman" panose="02020603050405020304" pitchFamily="18" charset="0"/>
                <a:cs typeface="Times New Roman" panose="02020603050405020304" pitchFamily="18" charset="0"/>
              </a:rPr>
              <a:t>, гамбургеров в </a:t>
            </a:r>
            <a:r>
              <a:rPr lang="en-US" dirty="0">
                <a:solidFill>
                  <a:schemeClr val="accent1">
                    <a:lumMod val="75000"/>
                  </a:schemeClr>
                </a:solidFill>
                <a:latin typeface="Times New Roman" panose="02020603050405020304" pitchFamily="18" charset="0"/>
                <a:cs typeface="Times New Roman" panose="02020603050405020304" pitchFamily="18" charset="0"/>
              </a:rPr>
              <a:t>McDonald</a:t>
            </a:r>
            <a:r>
              <a:rPr lang="ru-RU" dirty="0">
                <a:solidFill>
                  <a:schemeClr val="accent1">
                    <a:lumMod val="75000"/>
                  </a:schemeClr>
                </a:solidFill>
                <a:latin typeface="Times New Roman" panose="02020603050405020304" pitchFamily="18" charset="0"/>
                <a:cs typeface="Times New Roman" panose="02020603050405020304" pitchFamily="18" charset="0"/>
              </a:rPr>
              <a:t>'</a:t>
            </a:r>
            <a:r>
              <a:rPr lang="en-US" dirty="0">
                <a:solidFill>
                  <a:schemeClr val="accent1">
                    <a:lumMod val="75000"/>
                  </a:schemeClr>
                </a:solidFill>
                <a:latin typeface="Times New Roman" panose="02020603050405020304" pitchFamily="18" charset="0"/>
                <a:cs typeface="Times New Roman" panose="02020603050405020304" pitchFamily="18" charset="0"/>
              </a:rPr>
              <a:t>s</a:t>
            </a:r>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или</a:t>
            </a:r>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accent1">
                    <a:lumMod val="75000"/>
                  </a:schemeClr>
                </a:solidFill>
                <a:latin typeface="Times New Roman" panose="02020603050405020304" pitchFamily="18" charset="0"/>
                <a:cs typeface="Times New Roman" panose="02020603050405020304" pitchFamily="18" charset="0"/>
              </a:rPr>
              <a:t>Wendy</a:t>
            </a:r>
            <a:r>
              <a:rPr lang="ru-RU" dirty="0">
                <a:solidFill>
                  <a:schemeClr val="accent1">
                    <a:lumMod val="75000"/>
                  </a:schemeClr>
                </a:solidFill>
                <a:latin typeface="Times New Roman" panose="02020603050405020304" pitchFamily="18" charset="0"/>
                <a:cs typeface="Times New Roman" panose="02020603050405020304" pitchFamily="18" charset="0"/>
              </a:rPr>
              <a:t>'</a:t>
            </a:r>
            <a:r>
              <a:rPr lang="en-US" dirty="0">
                <a:solidFill>
                  <a:schemeClr val="accent1">
                    <a:lumMod val="75000"/>
                  </a:schemeClr>
                </a:solidFill>
                <a:latin typeface="Times New Roman" panose="02020603050405020304" pitchFamily="18" charset="0"/>
                <a:cs typeface="Times New Roman" panose="02020603050405020304" pitchFamily="18" charset="0"/>
              </a:rPr>
              <a:t>s</a:t>
            </a:r>
            <a:r>
              <a:rPr lang="ru-RU" dirty="0">
                <a:solidFill>
                  <a:schemeClr val="tx1"/>
                </a:solidFill>
                <a:latin typeface="Times New Roman" panose="02020603050405020304" pitchFamily="18" charset="0"/>
                <a:cs typeface="Times New Roman" panose="02020603050405020304" pitchFamily="18" charset="0"/>
              </a:rPr>
              <a:t>, компьютера у </a:t>
            </a:r>
            <a:r>
              <a:rPr lang="en-US" dirty="0">
                <a:solidFill>
                  <a:schemeClr val="accent1">
                    <a:lumMod val="75000"/>
                  </a:schemeClr>
                </a:solidFill>
                <a:latin typeface="Times New Roman" panose="02020603050405020304" pitchFamily="18" charset="0"/>
                <a:cs typeface="Times New Roman" panose="02020603050405020304" pitchFamily="18" charset="0"/>
              </a:rPr>
              <a:t>IMB</a:t>
            </a:r>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или </a:t>
            </a:r>
            <a:r>
              <a:rPr lang="en-US" dirty="0">
                <a:solidFill>
                  <a:schemeClr val="accent1">
                    <a:lumMod val="75000"/>
                  </a:schemeClr>
                </a:solidFill>
                <a:latin typeface="Times New Roman" panose="02020603050405020304" pitchFamily="18" charset="0"/>
                <a:cs typeface="Times New Roman" panose="02020603050405020304" pitchFamily="18" charset="0"/>
              </a:rPr>
              <a:t>Apple</a:t>
            </a:r>
            <a:r>
              <a:rPr lang="ru-RU" dirty="0">
                <a:solidFill>
                  <a:schemeClr val="tx1"/>
                </a:solidFill>
                <a:latin typeface="Times New Roman" panose="02020603050405020304" pitchFamily="18" charset="0"/>
                <a:cs typeface="Times New Roman" panose="02020603050405020304" pitchFamily="18" charset="0"/>
              </a:rPr>
              <a:t>, вы становитесь клиентом достаточно крупных предприятий, которые имеют определенной влияние на рыночную цену</a:t>
            </a:r>
            <a:r>
              <a:rPr lang="ru-RU" dirty="0" smtClean="0">
                <a:solidFill>
                  <a:schemeClr val="tx1"/>
                </a:solidFill>
                <a:latin typeface="Times New Roman" panose="02020603050405020304" pitchFamily="18" charset="0"/>
                <a:cs typeface="Times New Roman" panose="02020603050405020304" pitchFamily="18" charset="0"/>
              </a:rPr>
              <a:t>.</a:t>
            </a: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Большинство рынков в современной экономике, в действительности, находятся под влиянием нескольких крупных компаний, чаще всего двух или трех. </a:t>
            </a:r>
            <a:r>
              <a:rPr lang="ru-RU" dirty="0">
                <a:solidFill>
                  <a:schemeClr val="tx1"/>
                </a:solidFill>
                <a:latin typeface="Times New Roman" panose="02020603050405020304" pitchFamily="18" charset="0"/>
                <a:cs typeface="Times New Roman" panose="02020603050405020304" pitchFamily="18" charset="0"/>
              </a:rPr>
              <a:t>Добро пожаловать в реальный мир - </a:t>
            </a:r>
            <a:r>
              <a:rPr lang="ru-RU" dirty="0" err="1">
                <a:solidFill>
                  <a:schemeClr val="tx1"/>
                </a:solidFill>
                <a:latin typeface="Times New Roman" panose="02020603050405020304" pitchFamily="18" charset="0"/>
                <a:cs typeface="Times New Roman" panose="02020603050405020304" pitchFamily="18" charset="0"/>
              </a:rPr>
              <a:t>мир</a:t>
            </a:r>
            <a:r>
              <a:rPr lang="ru-RU" dirty="0">
                <a:solidFill>
                  <a:schemeClr val="tx1"/>
                </a:solidFill>
                <a:latin typeface="Times New Roman" panose="02020603050405020304" pitchFamily="18" charset="0"/>
                <a:cs typeface="Times New Roman" panose="02020603050405020304" pitchFamily="18" charset="0"/>
              </a:rPr>
              <a:t> несовершенной </a:t>
            </a:r>
            <a:r>
              <a:rPr lang="ru-RU" dirty="0">
                <a:solidFill>
                  <a:schemeClr val="tx1"/>
                </a:solidFill>
                <a:latin typeface="Times New Roman" panose="02020603050405020304" pitchFamily="18" charset="0"/>
                <a:cs typeface="Times New Roman" panose="02020603050405020304" pitchFamily="18" charset="0"/>
              </a:rPr>
              <a:t>конкуренции!</a:t>
            </a:r>
            <a:endParaRPr lang="ru-RU" dirty="0">
              <a:solidFill>
                <a:schemeClr val="tx1"/>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3933056"/>
            <a:ext cx="1557016" cy="1162066"/>
          </a:xfrm>
          <a:prstGeom prst="rect">
            <a:avLst/>
          </a:prstGeom>
        </p:spPr>
      </p:pic>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4236" y="5095122"/>
            <a:ext cx="1550740" cy="1098702"/>
          </a:xfrm>
          <a:prstGeom prst="rect">
            <a:avLst/>
          </a:prstGeom>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2699" y="3933056"/>
            <a:ext cx="1549421" cy="1162066"/>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8210" y="5095122"/>
            <a:ext cx="1481866" cy="1098701"/>
          </a:xfrm>
          <a:prstGeom prst="rect">
            <a:avLst/>
          </a:prstGeom>
        </p:spPr>
      </p:pic>
      <p:pic>
        <p:nvPicPr>
          <p:cNvPr id="7" name="Рисунок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7088" y="3933056"/>
            <a:ext cx="2555776" cy="226076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1942415" y="260648"/>
            <a:ext cx="6589199" cy="1280890"/>
          </a:xfrm>
        </p:spPr>
        <p:txBody>
          <a:bodyPr>
            <a:normAutofit/>
          </a:bodyPr>
          <a:lstStyle/>
          <a:p>
            <a:pPr algn="ctr"/>
            <a:r>
              <a:rPr lang="ru-RU" b="0" dirty="0" smtClean="0">
                <a:effectLst/>
              </a:rPr>
              <a:t>Издержки и несовершенство рынка</a:t>
            </a:r>
            <a:endParaRPr lang="ru-RU" b="0" dirty="0">
              <a:effectLst/>
            </a:endParaRPr>
          </a:p>
        </p:txBody>
      </p:sp>
      <p:sp>
        <p:nvSpPr>
          <p:cNvPr id="2" name="Содержимое 1"/>
          <p:cNvSpPr>
            <a:spLocks noGrp="1"/>
          </p:cNvSpPr>
          <p:nvPr>
            <p:ph idx="1"/>
          </p:nvPr>
        </p:nvSpPr>
        <p:spPr>
          <a:xfrm>
            <a:off x="1933229" y="620688"/>
            <a:ext cx="6591985" cy="3777622"/>
          </a:xfrm>
        </p:spPr>
        <p:txBody>
          <a:bodyPr>
            <a:normAutofit lnSpcReduction="10000"/>
          </a:bodyPr>
          <a:lstStyle/>
          <a:p>
            <a:pPr>
              <a:buNone/>
            </a:pPr>
            <a:r>
              <a:rPr lang="ru-RU" sz="2200" dirty="0" smtClean="0">
                <a:latin typeface="Times New Roman" pitchFamily="18" charset="0"/>
                <a:cs typeface="Times New Roman" pitchFamily="18" charset="0"/>
              </a:rPr>
              <a:t>       </a:t>
            </a:r>
          </a:p>
          <a:p>
            <a:pPr>
              <a:buNone/>
            </a:pPr>
            <a:endParaRPr lang="ru-RU" sz="2400" dirty="0" smtClean="0"/>
          </a:p>
          <a:p>
            <a:pPr marL="0" indent="355600" algn="just"/>
            <a:r>
              <a:rPr lang="ru-RU" sz="20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Знание технологии и структуры издержек отдельно взятой отрасли позволяет подсчитать оптимальные для данной отрасли количество и размеры компаний</a:t>
            </a:r>
            <a:r>
              <a:rPr lang="ru-RU" sz="1900" dirty="0" smtClean="0">
                <a:latin typeface="Times New Roman" pitchFamily="18" charset="0"/>
                <a:cs typeface="Times New Roman" pitchFamily="18" charset="0"/>
              </a:rPr>
              <a:t>.</a:t>
            </a:r>
          </a:p>
          <a:p>
            <a:pPr marL="0" indent="355600" algn="just"/>
            <a:r>
              <a:rPr lang="ru-RU" sz="19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Особое внимание обратите на такое явление как экономия от масштаба. </a:t>
            </a:r>
            <a:r>
              <a:rPr lang="ru-RU" sz="1900" dirty="0">
                <a:latin typeface="Times New Roman" pitchFamily="18" charset="0"/>
                <a:cs typeface="Times New Roman" pitchFamily="18" charset="0"/>
              </a:rPr>
              <a:t>Если оно имеет место, то предприятия могут снижать свои средние издержки. </a:t>
            </a:r>
            <a:r>
              <a:rPr lang="ru-RU" sz="1900" dirty="0">
                <a:latin typeface="Times New Roman" pitchFamily="18" charset="0"/>
                <a:cs typeface="Times New Roman" pitchFamily="18" charset="0"/>
              </a:rPr>
              <a:t>используя увеличение объема выпуска. </a:t>
            </a:r>
            <a:endParaRPr lang="ru-RU" sz="1900" dirty="0" smtClean="0">
              <a:latin typeface="Times New Roman" pitchFamily="18" charset="0"/>
              <a:cs typeface="Times New Roman" pitchFamily="18" charset="0"/>
            </a:endParaRPr>
          </a:p>
          <a:p>
            <a:pPr marL="0" indent="355600" algn="just"/>
            <a:r>
              <a:rPr lang="ru-RU" sz="1900" dirty="0" smtClean="0">
                <a:latin typeface="Times New Roman" pitchFamily="18" charset="0"/>
                <a:cs typeface="Times New Roman" pitchFamily="18" charset="0"/>
              </a:rPr>
              <a:t>Из </a:t>
            </a:r>
            <a:r>
              <a:rPr lang="ru-RU" sz="1900" dirty="0">
                <a:latin typeface="Times New Roman" pitchFamily="18" charset="0"/>
                <a:cs typeface="Times New Roman" pitchFamily="18" charset="0"/>
              </a:rPr>
              <a:t>этого следует, что более крупные предприятия будут иметь меньшие издержки, чем мелкие.</a:t>
            </a:r>
            <a:endParaRPr lang="ru-RU" sz="1900" dirty="0">
              <a:latin typeface="Times New Roman" pitchFamily="18" charset="0"/>
              <a:cs typeface="Times New Roman"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4293096"/>
            <a:ext cx="3072341" cy="2304256"/>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049" y="4293096"/>
            <a:ext cx="1763158" cy="229210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691680" y="836712"/>
            <a:ext cx="6591985" cy="3777622"/>
          </a:xfrm>
        </p:spPr>
        <p:txBody>
          <a:bodyPr>
            <a:normAutofit fontScale="85000" lnSpcReduction="20000"/>
          </a:bodyPr>
          <a:lstStyle/>
          <a:p>
            <a:pPr marL="0" indent="355600" algn="just"/>
            <a:r>
              <a:rPr lang="ru-RU" sz="2000" dirty="0" smtClean="0">
                <a:latin typeface="Times New Roman" pitchFamily="18" charset="0"/>
                <a:cs typeface="Times New Roman" pitchFamily="18" charset="0"/>
              </a:rPr>
              <a:t>       </a:t>
            </a:r>
            <a:r>
              <a:rPr lang="ru-RU" sz="2100" dirty="0">
                <a:latin typeface="Times New Roman" pitchFamily="18" charset="0"/>
                <a:cs typeface="Times New Roman" pitchFamily="18" charset="0"/>
              </a:rPr>
              <a:t>Что же в итоге? </a:t>
            </a:r>
            <a:r>
              <a:rPr lang="ru-RU" sz="2100" dirty="0">
                <a:latin typeface="Times New Roman" pitchFamily="18" charset="0"/>
                <a:cs typeface="Times New Roman" pitchFamily="18" charset="0"/>
              </a:rPr>
              <a:t>Если экономия от масштаба существенна, одно или несколько предприятий будут увеличивать объем производства до тех пор, пока не займут значительную долю в совокупном объеме выпуска отрасли</a:t>
            </a:r>
            <a:r>
              <a:rPr lang="ru-RU" sz="2100" dirty="0" smtClean="0">
                <a:latin typeface="Times New Roman" pitchFamily="18" charset="0"/>
                <a:cs typeface="Times New Roman" pitchFamily="18" charset="0"/>
              </a:rPr>
              <a:t>.</a:t>
            </a:r>
          </a:p>
          <a:p>
            <a:pPr marL="0" indent="355600" algn="just"/>
            <a:r>
              <a:rPr lang="ru-RU" sz="2100" dirty="0" smtClean="0">
                <a:latin typeface="Times New Roman" pitchFamily="18" charset="0"/>
                <a:cs typeface="Times New Roman" pitchFamily="18" charset="0"/>
              </a:rPr>
              <a:t> </a:t>
            </a:r>
            <a:r>
              <a:rPr lang="ru-RU" sz="2100" dirty="0">
                <a:latin typeface="Times New Roman" pitchFamily="18" charset="0"/>
                <a:cs typeface="Times New Roman" pitchFamily="18" charset="0"/>
              </a:rPr>
              <a:t>В отрасли вскоре будет иметь место несовершенная конкуренция. Возможна ситуация, при которой в отрасли будет доминировать один монополист; однако больше шансов у ситуации, в которой несколько крупных продавцов будут контролировать большую часть отраслевого объема выпуска; </a:t>
            </a:r>
            <a:endParaRPr lang="ru-RU" sz="2100" dirty="0" smtClean="0">
              <a:latin typeface="Times New Roman" pitchFamily="18" charset="0"/>
              <a:cs typeface="Times New Roman" pitchFamily="18" charset="0"/>
            </a:endParaRPr>
          </a:p>
          <a:p>
            <a:pPr marL="0" indent="355600" algn="just"/>
            <a:r>
              <a:rPr lang="ru-RU" sz="2100" dirty="0" smtClean="0">
                <a:latin typeface="Times New Roman" pitchFamily="18" charset="0"/>
                <a:cs typeface="Times New Roman" pitchFamily="18" charset="0"/>
              </a:rPr>
              <a:t>Возможен </a:t>
            </a:r>
            <a:r>
              <a:rPr lang="ru-RU" sz="2100" dirty="0">
                <a:latin typeface="Times New Roman" pitchFamily="18" charset="0"/>
                <a:cs typeface="Times New Roman" pitchFamily="18" charset="0"/>
              </a:rPr>
              <a:t>и третий вариант — множество предприятий, производящих дифференцированную продукцию. </a:t>
            </a:r>
            <a:r>
              <a:rPr lang="ru-RU" sz="2100" dirty="0">
                <a:latin typeface="Times New Roman" pitchFamily="18" charset="0"/>
                <a:cs typeface="Times New Roman" pitchFamily="18" charset="0"/>
              </a:rPr>
              <a:t>Независимо от результата, мы в любом случае сталкиваемся с тем или иным видом несовершенной конкуренции, и отнюдь не с атомистической совершенной конкуренцией "</a:t>
            </a:r>
            <a:r>
              <a:rPr lang="ru-RU" sz="2100" dirty="0" err="1">
                <a:latin typeface="Times New Roman" pitchFamily="18" charset="0"/>
                <a:cs typeface="Times New Roman" pitchFamily="18" charset="0"/>
              </a:rPr>
              <a:t>ценополучателей</a:t>
            </a:r>
            <a:r>
              <a:rPr lang="ru-RU" sz="2100" dirty="0">
                <a:latin typeface="Times New Roman" pitchFamily="18" charset="0"/>
                <a:cs typeface="Times New Roman" pitchFamily="18" charset="0"/>
              </a:rPr>
              <a:t>".</a:t>
            </a:r>
            <a:endParaRPr lang="ru-RU" sz="2100" dirty="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437112"/>
            <a:ext cx="3817223" cy="2306479"/>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1907704" y="692696"/>
            <a:ext cx="6591985" cy="3777622"/>
          </a:xfrm>
        </p:spPr>
        <p:txBody>
          <a:bodyPr>
            <a:normAutofit/>
          </a:bodyPr>
          <a:lstStyle/>
          <a:p>
            <a:pPr marL="0" indent="355600" algn="just">
              <a:lnSpc>
                <a:spcPct val="90000"/>
              </a:lnSpc>
            </a:pPr>
            <a:r>
              <a:rPr lang="ru-RU" sz="20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В сущности отраслей, где наблюдается эффект экономии от масштаба, не так уж мало. </a:t>
            </a:r>
            <a:r>
              <a:rPr lang="ru-RU" sz="1900" dirty="0">
                <a:latin typeface="Times New Roman" pitchFamily="18" charset="0"/>
                <a:cs typeface="Times New Roman" pitchFamily="18" charset="0"/>
              </a:rPr>
              <a:t>Многочисленные детальные эконометрические и технологические исследования доказывают, что для многих несельскохозяйственных отраслей характерны убывающие долгосрочные средние издержки. </a:t>
            </a:r>
            <a:endParaRPr lang="ru-RU" sz="1900" dirty="0" smtClean="0">
              <a:latin typeface="Times New Roman" pitchFamily="18" charset="0"/>
              <a:cs typeface="Times New Roman" pitchFamily="18" charset="0"/>
            </a:endParaRPr>
          </a:p>
          <a:p>
            <a:pPr marL="0" indent="355600" algn="just">
              <a:lnSpc>
                <a:spcPct val="90000"/>
              </a:lnSpc>
            </a:pPr>
            <a:r>
              <a:rPr lang="ru-RU" sz="1900" b="1" dirty="0" smtClean="0">
                <a:latin typeface="Times New Roman" pitchFamily="18" charset="0"/>
                <a:cs typeface="Times New Roman" pitchFamily="18" charset="0"/>
              </a:rPr>
              <a:t>В </a:t>
            </a:r>
            <a:r>
              <a:rPr lang="ru-RU" sz="1900" b="1" dirty="0">
                <a:latin typeface="Times New Roman" pitchFamily="18" charset="0"/>
                <a:cs typeface="Times New Roman" pitchFamily="18" charset="0"/>
              </a:rPr>
              <a:t>табл. </a:t>
            </a:r>
            <a:r>
              <a:rPr lang="ru-RU" sz="1900" b="1" dirty="0">
                <a:latin typeface="Times New Roman" pitchFamily="18" charset="0"/>
                <a:cs typeface="Times New Roman" pitchFamily="18" charset="0"/>
              </a:rPr>
              <a:t>2 </a:t>
            </a:r>
            <a:r>
              <a:rPr lang="ru-RU" sz="1900" dirty="0">
                <a:latin typeface="Times New Roman" pitchFamily="18" charset="0"/>
                <a:cs typeface="Times New Roman" pitchFamily="18" charset="0"/>
              </a:rPr>
              <a:t>отображены результаты исследований шести отраслей экономики США. Можно заметить, что во многих из них точка минимума средних издержек соответствует довольно большой доле совокупного выпуска отрасли - 10.20 или даже 50%. Такие отрасли "тяготеют" к олигополии, поскольку для них характерно наличие нескольких крупных производителей.</a:t>
            </a:r>
            <a:endParaRPr lang="ru-RU" sz="1900" dirty="0">
              <a:latin typeface="Times New Roman" pitchFamily="18" charset="0"/>
              <a:cs typeface="Times New Roman" pitchFamily="18" charset="0"/>
            </a:endParaRPr>
          </a:p>
        </p:txBody>
      </p:sp>
      <p:sp>
        <p:nvSpPr>
          <p:cNvPr id="3" name="Стрелка вниз 2"/>
          <p:cNvSpPr/>
          <p:nvPr/>
        </p:nvSpPr>
        <p:spPr>
          <a:xfrm>
            <a:off x="2987824" y="4470318"/>
            <a:ext cx="1584176" cy="2160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Стрелка вниз 3"/>
          <p:cNvSpPr/>
          <p:nvPr/>
        </p:nvSpPr>
        <p:spPr>
          <a:xfrm>
            <a:off x="5203696" y="4470318"/>
            <a:ext cx="1584176" cy="2160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95536" y="116632"/>
            <a:ext cx="8229600" cy="576064"/>
          </a:xfrm>
        </p:spPr>
        <p:txBody>
          <a:bodyPr>
            <a:normAutofit fontScale="90000"/>
          </a:bodyPr>
          <a:lstStyle/>
          <a:p>
            <a:pPr algn="ctr"/>
            <a:r>
              <a:rPr lang="ru-RU" sz="2000" b="0" dirty="0" smtClean="0">
                <a:effectLst/>
              </a:rPr>
              <a:t/>
            </a:r>
            <a:br>
              <a:rPr lang="ru-RU" sz="2000" b="0" dirty="0" smtClean="0">
                <a:effectLst/>
              </a:rPr>
            </a:br>
            <a:r>
              <a:rPr lang="ru-RU" sz="1800" b="0" dirty="0" smtClean="0">
                <a:effectLst/>
                <a:latin typeface="Times New Roman" pitchFamily="18" charset="0"/>
                <a:cs typeface="Times New Roman" pitchFamily="18" charset="0"/>
              </a:rPr>
              <a:t>Таблица 2. Конкуренция в промышленности зависит от характера издержек</a:t>
            </a:r>
            <a:endParaRPr lang="ru-RU" sz="1800"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467544" y="1484784"/>
            <a:ext cx="8229600" cy="4525963"/>
          </a:xfrm>
        </p:spPr>
        <p:txBody>
          <a:bodyPr>
            <a:normAutofit/>
          </a:bodyPr>
          <a:lstStyle/>
          <a:p>
            <a:pPr>
              <a:buNone/>
            </a:pPr>
            <a:r>
              <a:rPr lang="ru-RU" sz="2200" dirty="0" smtClean="0">
                <a:latin typeface="Times New Roman" pitchFamily="18" charset="0"/>
                <a:cs typeface="Times New Roman" pitchFamily="18" charset="0"/>
              </a:rPr>
              <a:t>       </a:t>
            </a:r>
          </a:p>
          <a:p>
            <a:pPr>
              <a:buNone/>
            </a:pPr>
            <a:endParaRPr lang="ru-RU" sz="2400" dirty="0" smtClean="0"/>
          </a:p>
          <a:p>
            <a:pPr>
              <a:buNone/>
            </a:pPr>
            <a:endParaRPr lang="ru-RU" sz="2400" dirty="0">
              <a:latin typeface="Times New Roman" pitchFamily="18" charset="0"/>
              <a:cs typeface="Times New Roman" pitchFamily="18" charset="0"/>
            </a:endParaRPr>
          </a:p>
        </p:txBody>
      </p:sp>
      <p:graphicFrame>
        <p:nvGraphicFramePr>
          <p:cNvPr id="4" name="Таблица 3"/>
          <p:cNvGraphicFramePr>
            <a:graphicFrameLocks noGrp="1"/>
          </p:cNvGraphicFramePr>
          <p:nvPr/>
        </p:nvGraphicFramePr>
        <p:xfrm>
          <a:off x="0" y="764703"/>
          <a:ext cx="9144000" cy="6043804"/>
        </p:xfrm>
        <a:graphic>
          <a:graphicData uri="http://schemas.openxmlformats.org/drawingml/2006/table">
            <a:tbl>
              <a:tblPr firstRow="1" bandRow="1">
                <a:tableStyleId>{5C22544A-7EE6-4342-B048-85BDC9FD1C3A}</a:tableStyleId>
              </a:tblPr>
              <a:tblGrid>
                <a:gridCol w="2411760"/>
                <a:gridCol w="1944216"/>
                <a:gridCol w="1872208"/>
                <a:gridCol w="2915816"/>
              </a:tblGrid>
              <a:tr h="18463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dirty="0" smtClean="0">
                          <a:solidFill>
                            <a:schemeClr val="lt1"/>
                          </a:solidFill>
                          <a:latin typeface="Times New Roman" pitchFamily="18" charset="0"/>
                          <a:ea typeface="+mn-ea"/>
                          <a:cs typeface="Times New Roman" pitchFamily="18" charset="0"/>
                        </a:rPr>
                        <a:t>Отрасль</a:t>
                      </a:r>
                      <a:endParaRPr kumimoji="0" lang="ru-RU" sz="1400" b="1" kern="1200" dirty="0" smtClean="0">
                        <a:solidFill>
                          <a:schemeClr val="lt1"/>
                        </a:solidFill>
                        <a:latin typeface="Times New Roman" pitchFamily="18" charset="0"/>
                        <a:ea typeface="+mn-ea"/>
                        <a:cs typeface="Times New Roman" pitchFamily="18" charset="0"/>
                      </a:endParaRPr>
                    </a:p>
                  </a:txBody>
                  <a:tcPr/>
                </a:tc>
                <a:tc>
                  <a:txBody>
                    <a:bodyPr/>
                    <a:lstStyle/>
                    <a:p>
                      <a:r>
                        <a:rPr lang="ru-RU" sz="1400" dirty="0" smtClean="0">
                          <a:latin typeface="Times New Roman" pitchFamily="18" charset="0"/>
                          <a:cs typeface="Times New Roman" pitchFamily="18" charset="0"/>
                        </a:rPr>
                        <a:t>Доля в объеме выпуска экономики США, необходимая одному предприятию</a:t>
                      </a:r>
                      <a:r>
                        <a:rPr lang="ru-RU" sz="1400" baseline="0" dirty="0" smtClean="0">
                          <a:latin typeface="Times New Roman" pitchFamily="18" charset="0"/>
                          <a:cs typeface="Times New Roman" pitchFamily="18" charset="0"/>
                        </a:rPr>
                        <a:t> для получения выгоды от экономии масштаба(%)</a:t>
                      </a:r>
                    </a:p>
                    <a:p>
                      <a:pPr algn="ctr"/>
                      <a:r>
                        <a:rPr lang="ru-RU" sz="1400" baseline="0" dirty="0" smtClean="0">
                          <a:latin typeface="Times New Roman" pitchFamily="18" charset="0"/>
                          <a:cs typeface="Times New Roman" pitchFamily="18" charset="0"/>
                        </a:rPr>
                        <a:t>(1)</a:t>
                      </a:r>
                      <a:endParaRPr lang="ru-RU" sz="1400" dirty="0" smtClean="0">
                        <a:latin typeface="Times New Roman" pitchFamily="18" charset="0"/>
                        <a:cs typeface="Times New Roman" pitchFamily="18" charset="0"/>
                      </a:endParaRPr>
                    </a:p>
                    <a:p>
                      <a:endParaRPr lang="ru-RU" sz="1400" dirty="0">
                        <a:latin typeface="Times New Roman" pitchFamily="18" charset="0"/>
                        <a:cs typeface="Times New Roman" pitchFamily="18" charset="0"/>
                      </a:endParaRPr>
                    </a:p>
                  </a:txBody>
                  <a:tcPr/>
                </a:tc>
                <a:tc>
                  <a:txBody>
                    <a:bodyPr/>
                    <a:lstStyle/>
                    <a:p>
                      <a:r>
                        <a:rPr lang="ru-RU" sz="1400" dirty="0" smtClean="0">
                          <a:latin typeface="Times New Roman" pitchFamily="18" charset="0"/>
                          <a:cs typeface="Times New Roman" pitchFamily="18" charset="0"/>
                        </a:rPr>
                        <a:t>Фактическая средняя доля рынка трех крупнейших предприятий (%)</a:t>
                      </a:r>
                    </a:p>
                    <a:p>
                      <a:pPr algn="ctr"/>
                      <a:r>
                        <a:rPr lang="ru-RU" sz="1400" dirty="0" smtClean="0">
                          <a:latin typeface="Times New Roman" pitchFamily="18" charset="0"/>
                          <a:cs typeface="Times New Roman" pitchFamily="18" charset="0"/>
                        </a:rPr>
                        <a:t>(2)</a:t>
                      </a:r>
                    </a:p>
                    <a:p>
                      <a:endParaRPr lang="ru-RU" sz="1400" dirty="0">
                        <a:latin typeface="Times New Roman" pitchFamily="18" charset="0"/>
                        <a:cs typeface="Times New Roman" pitchFamily="18" charset="0"/>
                      </a:endParaRPr>
                    </a:p>
                  </a:txBody>
                  <a:tcPr/>
                </a:tc>
                <a:tc>
                  <a:txBody>
                    <a:bodyPr/>
                    <a:lstStyle/>
                    <a:p>
                      <a:r>
                        <a:rPr lang="ru-RU" sz="1400" dirty="0" smtClean="0">
                          <a:latin typeface="Times New Roman" pitchFamily="18" charset="0"/>
                          <a:cs typeface="Times New Roman" pitchFamily="18" charset="0"/>
                        </a:rPr>
                        <a:t>Основные причины стремления к крупномасштабному производству</a:t>
                      </a:r>
                    </a:p>
                    <a:p>
                      <a:pPr algn="ctr"/>
                      <a:r>
                        <a:rPr lang="ru-RU" sz="1400" dirty="0" smtClean="0">
                          <a:latin typeface="Times New Roman" pitchFamily="18" charset="0"/>
                          <a:cs typeface="Times New Roman" pitchFamily="18" charset="0"/>
                        </a:rPr>
                        <a:t>(3)</a:t>
                      </a:r>
                    </a:p>
                    <a:p>
                      <a:endParaRPr lang="ru-RU" sz="1400" dirty="0">
                        <a:latin typeface="Times New Roman" pitchFamily="18" charset="0"/>
                        <a:cs typeface="Times New Roman" pitchFamily="18" charset="0"/>
                      </a:endParaRPr>
                    </a:p>
                  </a:txBody>
                  <a:tcPr/>
                </a:tc>
              </a:tr>
              <a:tr h="6714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dirty="0" smtClean="0">
                          <a:solidFill>
                            <a:schemeClr val="dk1"/>
                          </a:solidFill>
                          <a:latin typeface="Times New Roman" pitchFamily="18" charset="0"/>
                          <a:ea typeface="+mn-ea"/>
                          <a:cs typeface="Times New Roman" pitchFamily="18" charset="0"/>
                        </a:rPr>
                        <a:t>Производство пива</a:t>
                      </a:r>
                      <a:endParaRPr kumimoji="0" lang="ru-RU" sz="1400" kern="1200" dirty="0" smtClean="0">
                        <a:solidFill>
                          <a:schemeClr val="dk1"/>
                        </a:solidFill>
                        <a:latin typeface="Times New Roman" pitchFamily="18" charset="0"/>
                        <a:ea typeface="+mn-ea"/>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10-14</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13</a:t>
                      </a:r>
                      <a:endParaRPr lang="ru-RU" sz="1400" dirty="0">
                        <a:latin typeface="Times New Roman" pitchFamily="18" charset="0"/>
                        <a:cs typeface="Times New Roman" pitchFamily="18" charset="0"/>
                      </a:endParaRPr>
                    </a:p>
                  </a:txBody>
                  <a:tcPr/>
                </a:tc>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Необходимость создании имиджа национальной торговой марки и координация инвестиций</a:t>
                      </a:r>
                      <a:endParaRPr kumimoji="0" lang="ru-RU" sz="1400" kern="1200" dirty="0">
                        <a:solidFill>
                          <a:schemeClr val="dk1"/>
                        </a:solidFill>
                        <a:latin typeface="Times New Roman" pitchFamily="18" charset="0"/>
                        <a:ea typeface="+mn-ea"/>
                        <a:cs typeface="Times New Roman" pitchFamily="18" charset="0"/>
                      </a:endParaRPr>
                    </a:p>
                  </a:txBody>
                  <a:tcPr/>
                </a:tc>
              </a:tr>
              <a:tr h="594379">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Производство сигарет </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6-12</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23</a:t>
                      </a:r>
                      <a:endParaRPr lang="ru-RU" sz="1400" dirty="0">
                        <a:latin typeface="Times New Roman" pitchFamily="18" charset="0"/>
                        <a:cs typeface="Times New Roman" pitchFamily="18" charset="0"/>
                      </a:endParaRPr>
                    </a:p>
                  </a:txBody>
                  <a:tcPr/>
                </a:tc>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Реклама и дифференциация имиджа</a:t>
                      </a:r>
                      <a:endParaRPr kumimoji="0" lang="ru-RU" sz="1400" kern="1200" dirty="0">
                        <a:solidFill>
                          <a:schemeClr val="dk1"/>
                        </a:solidFill>
                        <a:latin typeface="Times New Roman" pitchFamily="18" charset="0"/>
                        <a:ea typeface="+mn-ea"/>
                        <a:cs typeface="Times New Roman" pitchFamily="18" charset="0"/>
                      </a:endParaRPr>
                    </a:p>
                  </a:txBody>
                  <a:tcPr/>
                </a:tc>
              </a:tr>
              <a:tr h="849114">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Производство стеклотары</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4-6</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22</a:t>
                      </a:r>
                      <a:endParaRPr lang="ru-RU" sz="1400" dirty="0">
                        <a:latin typeface="Times New Roman" pitchFamily="18" charset="0"/>
                        <a:cs typeface="Times New Roman" pitchFamily="18" charset="0"/>
                      </a:endParaRPr>
                    </a:p>
                  </a:txBody>
                  <a:tcPr/>
                </a:tc>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Необходимость более тесных взаимоотношений между разработчиками и исполнителями</a:t>
                      </a:r>
                      <a:endParaRPr kumimoji="0" lang="ru-RU" sz="1400" kern="1200" dirty="0">
                        <a:solidFill>
                          <a:schemeClr val="dk1"/>
                        </a:solidFill>
                        <a:latin typeface="Times New Roman" pitchFamily="18" charset="0"/>
                        <a:ea typeface="+mn-ea"/>
                        <a:cs typeface="Times New Roman" pitchFamily="18" charset="0"/>
                      </a:endParaRPr>
                    </a:p>
                  </a:txBody>
                  <a:tcPr/>
                </a:tc>
              </a:tr>
              <a:tr h="565836">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Производство цемента</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2</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7</a:t>
                      </a:r>
                      <a:endParaRPr lang="ru-RU"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dirty="0" smtClean="0">
                          <a:solidFill>
                            <a:schemeClr val="dk1"/>
                          </a:solidFill>
                          <a:latin typeface="Times New Roman" pitchFamily="18" charset="0"/>
                          <a:ea typeface="+mn-ea"/>
                          <a:cs typeface="Times New Roman" pitchFamily="18" charset="0"/>
                        </a:rPr>
                        <a:t>Необходимость распределения риска и увеличения капитала</a:t>
                      </a:r>
                      <a:endParaRPr kumimoji="0" lang="ru-RU" sz="1400" kern="1200" dirty="0" smtClean="0">
                        <a:solidFill>
                          <a:schemeClr val="dk1"/>
                        </a:solidFill>
                        <a:latin typeface="Times New Roman" pitchFamily="18" charset="0"/>
                        <a:ea typeface="+mn-ea"/>
                        <a:cs typeface="Times New Roman" pitchFamily="18" charset="0"/>
                      </a:endParaRPr>
                    </a:p>
                  </a:txBody>
                  <a:tcPr/>
                </a:tc>
              </a:tr>
              <a:tr h="5088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dirty="0" smtClean="0">
                          <a:solidFill>
                            <a:schemeClr val="dk1"/>
                          </a:solidFill>
                          <a:latin typeface="Times New Roman" pitchFamily="18" charset="0"/>
                          <a:ea typeface="+mn-ea"/>
                          <a:cs typeface="Times New Roman" pitchFamily="18" charset="0"/>
                        </a:rPr>
                        <a:t>Производство холодильников</a:t>
                      </a:r>
                      <a:endParaRPr kumimoji="0" lang="ru-RU" sz="1400" kern="1200" dirty="0" smtClean="0">
                        <a:solidFill>
                          <a:schemeClr val="dk1"/>
                        </a:solidFill>
                        <a:latin typeface="Times New Roman" pitchFamily="18" charset="0"/>
                        <a:ea typeface="+mn-ea"/>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14-20</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21</a:t>
                      </a:r>
                      <a:endParaRPr lang="ru-RU"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dirty="0" smtClean="0">
                          <a:solidFill>
                            <a:schemeClr val="dk1"/>
                          </a:solidFill>
                          <a:latin typeface="Times New Roman" pitchFamily="18" charset="0"/>
                          <a:ea typeface="+mn-ea"/>
                          <a:cs typeface="Times New Roman" pitchFamily="18" charset="0"/>
                        </a:rPr>
                        <a:t>Стратегия сбыта и длительность цикла производства</a:t>
                      </a:r>
                      <a:endParaRPr kumimoji="0" lang="ru-RU" sz="1400" kern="1200" dirty="0" smtClean="0">
                        <a:solidFill>
                          <a:schemeClr val="dk1"/>
                        </a:solidFill>
                        <a:latin typeface="Times New Roman" pitchFamily="18" charset="0"/>
                        <a:ea typeface="+mn-ea"/>
                        <a:cs typeface="Times New Roman" pitchFamily="18" charset="0"/>
                      </a:endParaRPr>
                    </a:p>
                  </a:txBody>
                  <a:tcPr/>
                </a:tc>
              </a:tr>
              <a:tr h="773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dirty="0" smtClean="0">
                          <a:solidFill>
                            <a:schemeClr val="dk1"/>
                          </a:solidFill>
                          <a:latin typeface="Times New Roman" pitchFamily="18" charset="0"/>
                          <a:ea typeface="+mn-ea"/>
                          <a:cs typeface="Times New Roman" pitchFamily="18" charset="0"/>
                        </a:rPr>
                        <a:t>Нефтедобывающая промыш­ленность</a:t>
                      </a:r>
                      <a:endParaRPr kumimoji="0" lang="ru-RU" sz="1400" kern="1200" dirty="0" smtClean="0">
                        <a:solidFill>
                          <a:schemeClr val="dk1"/>
                        </a:solidFill>
                        <a:latin typeface="Times New Roman" pitchFamily="18" charset="0"/>
                        <a:ea typeface="+mn-ea"/>
                        <a:cs typeface="Times New Roman" pitchFamily="18" charset="0"/>
                      </a:endParaRPr>
                    </a:p>
                    <a:p>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4-6</a:t>
                      </a:r>
                      <a:endParaRPr lang="ru-RU" sz="1400" dirty="0">
                        <a:latin typeface="Times New Roman" pitchFamily="18" charset="0"/>
                        <a:cs typeface="Times New Roman" pitchFamily="18" charset="0"/>
                      </a:endParaRPr>
                    </a:p>
                  </a:txBody>
                  <a:tcPr/>
                </a:tc>
                <a:tc>
                  <a:txBody>
                    <a:bodyPr/>
                    <a:lstStyle/>
                    <a:p>
                      <a:pPr algn="ctr"/>
                      <a:r>
                        <a:rPr lang="ru-RU" sz="1400" dirty="0" smtClean="0">
                          <a:latin typeface="Times New Roman" pitchFamily="18" charset="0"/>
                          <a:cs typeface="Times New Roman" pitchFamily="18" charset="0"/>
                        </a:rPr>
                        <a:t>8</a:t>
                      </a:r>
                      <a:endParaRPr lang="ru-RU" sz="1400" dirty="0">
                        <a:latin typeface="Times New Roman" pitchFamily="18" charset="0"/>
                        <a:cs typeface="Times New Roman" pitchFamily="18" charset="0"/>
                      </a:endParaRPr>
                    </a:p>
                  </a:txBody>
                  <a:tcPr/>
                </a:tc>
                <a:tc>
                  <a:txBody>
                    <a:bodyPr/>
                    <a:lstStyle/>
                    <a:p>
                      <a:r>
                        <a:rPr kumimoji="0" lang="ru-RU" sz="1400" b="0" i="0" u="none" strike="noStrike" kern="1200" dirty="0" smtClean="0">
                          <a:solidFill>
                            <a:schemeClr val="dk1"/>
                          </a:solidFill>
                          <a:latin typeface="Times New Roman" pitchFamily="18" charset="0"/>
                          <a:ea typeface="+mn-ea"/>
                          <a:cs typeface="Times New Roman" pitchFamily="18" charset="0"/>
                        </a:rPr>
                        <a:t>Распределение риска на нефтедобывающих предприятиях и координация инвестиций</a:t>
                      </a:r>
                      <a:endParaRPr lang="ru-RU"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pPr algn="ct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691680" y="1883048"/>
            <a:ext cx="6591985" cy="3777622"/>
          </a:xfrm>
        </p:spPr>
        <p:txBody>
          <a:bodyPr>
            <a:normAutofit/>
          </a:bodyPr>
          <a:lstStyle/>
          <a:p>
            <a:pPr marL="0" indent="355600" algn="just">
              <a:lnSpc>
                <a:spcPct val="90000"/>
              </a:lnSpc>
            </a:pPr>
            <a:r>
              <a:rPr lang="ru-RU" sz="1900" dirty="0">
                <a:latin typeface="Times New Roman" pitchFamily="18" charset="0"/>
                <a:cs typeface="Times New Roman" pitchFamily="18" charset="0"/>
              </a:rPr>
              <a:t>        В результате изучения различных товаров было выяснено, что существующий уровень концентрации обусловлен характером издержек. </a:t>
            </a:r>
            <a:endParaRPr lang="ru-RU" sz="1900" dirty="0" smtClean="0">
              <a:latin typeface="Times New Roman" pitchFamily="18" charset="0"/>
              <a:cs typeface="Times New Roman" pitchFamily="18" charset="0"/>
            </a:endParaRPr>
          </a:p>
          <a:p>
            <a:pPr marL="0" indent="355600" algn="just">
              <a:lnSpc>
                <a:spcPct val="90000"/>
              </a:lnSpc>
            </a:pPr>
            <a:r>
              <a:rPr lang="ru-RU" sz="1900" dirty="0" smtClean="0">
                <a:latin typeface="Times New Roman" pitchFamily="18" charset="0"/>
                <a:cs typeface="Times New Roman" pitchFamily="18" charset="0"/>
              </a:rPr>
              <a:t>В </a:t>
            </a:r>
            <a:r>
              <a:rPr lang="ru-RU" sz="1900" dirty="0">
                <a:latin typeface="Times New Roman" pitchFamily="18" charset="0"/>
                <a:cs typeface="Times New Roman" pitchFamily="18" charset="0"/>
              </a:rPr>
              <a:t>столбце (1) приведены уровни концентрации, при которых кривая долгосрочных средних издержек начинает подниматься вверх так же, как и доля в совокупном выпуске отрасли. </a:t>
            </a:r>
            <a:r>
              <a:rPr lang="ru-RU" sz="1900" dirty="0">
                <a:latin typeface="Times New Roman" pitchFamily="18" charset="0"/>
                <a:cs typeface="Times New Roman" pitchFamily="18" charset="0"/>
              </a:rPr>
              <a:t>Сравните эти данные с долей рынка трех крупнейших предприятий (столбец (2)). </a:t>
            </a:r>
            <a:endParaRPr lang="ru-RU"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pPr algn="ct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691680" y="332656"/>
            <a:ext cx="6591985" cy="3777622"/>
          </a:xfrm>
        </p:spPr>
        <p:txBody>
          <a:bodyPr>
            <a:normAutofit lnSpcReduction="10000"/>
          </a:bodyPr>
          <a:lstStyle/>
          <a:p>
            <a:pPr marL="0" indent="355600" algn="just"/>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Чтобы подробнее изучить влияние издержек на рыночную структуру, возьмем пример, характерный для совершенной конкуренции</a:t>
            </a:r>
            <a:r>
              <a:rPr lang="ru-RU" sz="1900" dirty="0" smtClean="0">
                <a:latin typeface="Times New Roman" pitchFamily="18" charset="0"/>
                <a:cs typeface="Times New Roman" pitchFamily="18" charset="0"/>
              </a:rPr>
              <a:t>.</a:t>
            </a:r>
          </a:p>
          <a:p>
            <a:pPr marL="0" indent="355600" algn="just"/>
            <a:r>
              <a:rPr lang="ru-RU" sz="19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На рис. </a:t>
            </a:r>
            <a:r>
              <a:rPr lang="ru-RU" sz="1900" dirty="0">
                <a:latin typeface="Times New Roman" pitchFamily="18" charset="0"/>
                <a:cs typeface="Times New Roman" pitchFamily="18" charset="0"/>
              </a:rPr>
              <a:t>2 (см. график справа) точка минимума средних издержек в отрасли достигнута при сравнительно небольшом объеме выпуска. </a:t>
            </a:r>
            <a:r>
              <a:rPr lang="ru-RU" sz="1900" dirty="0">
                <a:latin typeface="Times New Roman" pitchFamily="18" charset="0"/>
                <a:cs typeface="Times New Roman" pitchFamily="18" charset="0"/>
              </a:rPr>
              <a:t>Любое предприятие, которое пытается увеличить объем выпуска, столкнется с быстрым ростом своих издержек. </a:t>
            </a:r>
            <a:endParaRPr lang="ru-RU" sz="1900" dirty="0" smtClean="0">
              <a:latin typeface="Times New Roman" pitchFamily="18" charset="0"/>
              <a:cs typeface="Times New Roman" pitchFamily="18" charset="0"/>
            </a:endParaRPr>
          </a:p>
          <a:p>
            <a:pPr marL="0" indent="355600" algn="just"/>
            <a:r>
              <a:rPr lang="ru-RU" sz="1900" dirty="0" smtClean="0">
                <a:latin typeface="Times New Roman" pitchFamily="18" charset="0"/>
                <a:cs typeface="Times New Roman" pitchFamily="18" charset="0"/>
              </a:rPr>
              <a:t>В </a:t>
            </a:r>
            <a:r>
              <a:rPr lang="ru-RU" sz="1900" dirty="0">
                <a:latin typeface="Times New Roman" pitchFamily="18" charset="0"/>
                <a:cs typeface="Times New Roman" pitchFamily="18" charset="0"/>
              </a:rPr>
              <a:t>результате в данной отрасли может эффективно сосуществовать большое число производителей, что отвечает критерию совершенной конкуренции. </a:t>
            </a:r>
            <a:r>
              <a:rPr lang="ru-RU" sz="1900" dirty="0">
                <a:latin typeface="Times New Roman" pitchFamily="18" charset="0"/>
                <a:cs typeface="Times New Roman" pitchFamily="18" charset="0"/>
              </a:rPr>
              <a:t>На рис. 2 вы видите кривые издержек производителей сельскохозяйственной продукции в условиях совершенной конкуренции.</a:t>
            </a:r>
            <a:endParaRPr lang="ru-RU" sz="1900" dirty="0">
              <a:latin typeface="Times New Roman" pitchFamily="18" charset="0"/>
              <a:cs typeface="Times New Roman" pitchFamily="18" charset="0"/>
            </a:endParaRPr>
          </a:p>
        </p:txBody>
      </p:sp>
      <p:pic>
        <p:nvPicPr>
          <p:cNvPr id="4" name="Объект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4052174"/>
            <a:ext cx="5760640" cy="2321486"/>
          </a:xfrm>
          <a:prstGeom prst="rect">
            <a:avLst/>
          </a:prstGeom>
        </p:spPr>
      </p:pic>
      <p:sp>
        <p:nvSpPr>
          <p:cNvPr id="5" name="Прямоугольник 4"/>
          <p:cNvSpPr/>
          <p:nvPr/>
        </p:nvSpPr>
        <p:spPr>
          <a:xfrm>
            <a:off x="1180092" y="6373660"/>
            <a:ext cx="7963908" cy="338554"/>
          </a:xfrm>
          <a:prstGeom prst="rect">
            <a:avLst/>
          </a:prstGeom>
        </p:spPr>
        <p:txBody>
          <a:bodyPr wrap="square">
            <a:spAutoFit/>
          </a:bodyPr>
          <a:lstStyle/>
          <a:p>
            <a:r>
              <a:rPr lang="ru-RU" sz="1600" dirty="0">
                <a:latin typeface="Times New Roman" pitchFamily="18" charset="0"/>
                <a:cs typeface="Times New Roman" pitchFamily="18" charset="0"/>
              </a:rPr>
              <a:t>Рис.2. Зависимость типа рыночной структуры от таких факторов как издержки и спрос</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pPr algn="ctr"/>
            <a:r>
              <a:rPr lang="ru-RU" dirty="0" smtClean="0"/>
              <a:t/>
            </a:r>
            <a:br>
              <a:rPr lang="ru-RU" dirty="0" smtClean="0"/>
            </a:b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619672" y="361708"/>
            <a:ext cx="6591985" cy="3777622"/>
          </a:xfrm>
        </p:spPr>
        <p:txBody>
          <a:bodyPr>
            <a:normAutofit lnSpcReduction="10000"/>
          </a:bodyPr>
          <a:lstStyle/>
          <a:p>
            <a:pPr marL="0" indent="355600" algn="just"/>
            <a:r>
              <a:rPr lang="en-US" sz="20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А сейчас рассмотрим график в центре, характеризующий отрасль, в которой предприятия работают эффективно, пока не достигнут точки, где экономия сходит на нет, а средние издержки начинают возрастать. </a:t>
            </a:r>
            <a:endParaRPr lang="ru-RU" sz="1900" dirty="0" smtClean="0">
              <a:latin typeface="Times New Roman" pitchFamily="18" charset="0"/>
              <a:cs typeface="Times New Roman" pitchFamily="18" charset="0"/>
            </a:endParaRPr>
          </a:p>
          <a:p>
            <a:pPr marL="0" indent="355600" algn="just"/>
            <a:r>
              <a:rPr lang="ru-RU" sz="1900" dirty="0" smtClean="0">
                <a:latin typeface="Times New Roman" pitchFamily="18" charset="0"/>
                <a:cs typeface="Times New Roman" pitchFamily="18" charset="0"/>
              </a:rPr>
              <a:t>Однако </a:t>
            </a:r>
            <a:r>
              <a:rPr lang="ru-RU" sz="1900" dirty="0">
                <a:latin typeface="Times New Roman" pitchFamily="18" charset="0"/>
                <a:cs typeface="Times New Roman" pitchFamily="18" charset="0"/>
              </a:rPr>
              <a:t>кривая АС не поднимется настолько быстро, чтобы не нарушить условий совершенной конкуренции: общий отраслевой спрос </a:t>
            </a:r>
            <a:r>
              <a:rPr lang="en-US" sz="1900" dirty="0">
                <a:latin typeface="Times New Roman" pitchFamily="18" charset="0"/>
                <a:cs typeface="Times New Roman" pitchFamily="18" charset="0"/>
              </a:rPr>
              <a:t>DD</a:t>
            </a:r>
            <a:r>
              <a:rPr lang="ru-RU" sz="1900" dirty="0">
                <a:latin typeface="Times New Roman" pitchFamily="18" charset="0"/>
                <a:cs typeface="Times New Roman" pitchFamily="18" charset="0"/>
              </a:rPr>
              <a:t> велик ровно настолько, чтобы позволить эффективно сосуществовать нескольким предприятиям в точке, соответствующей минимальным средним издержкам.</a:t>
            </a:r>
          </a:p>
          <a:p>
            <a:pPr>
              <a:buNone/>
            </a:pPr>
            <a:r>
              <a:rPr lang="ru-RU" sz="2400" dirty="0" smtClean="0"/>
              <a:t/>
            </a:r>
            <a:br>
              <a:rPr lang="ru-RU" sz="2400" dirty="0" smtClean="0"/>
            </a:br>
            <a:endParaRPr lang="ru-RU" sz="2400" dirty="0">
              <a:latin typeface="Times New Roman" pitchFamily="18" charset="0"/>
              <a:cs typeface="Times New Roman" pitchFamily="18" charset="0"/>
            </a:endParaRPr>
          </a:p>
        </p:txBody>
      </p:sp>
      <p:pic>
        <p:nvPicPr>
          <p:cNvPr id="4" name="Объект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3429000"/>
            <a:ext cx="6949644" cy="2800644"/>
          </a:xfrm>
          <a:prstGeom prst="rect">
            <a:avLst/>
          </a:prstGeom>
        </p:spPr>
      </p:pic>
      <p:sp>
        <p:nvSpPr>
          <p:cNvPr id="5" name="Прямоугольник 4"/>
          <p:cNvSpPr/>
          <p:nvPr/>
        </p:nvSpPr>
        <p:spPr>
          <a:xfrm>
            <a:off x="1180092" y="6373660"/>
            <a:ext cx="7963908" cy="338554"/>
          </a:xfrm>
          <a:prstGeom prst="rect">
            <a:avLst/>
          </a:prstGeom>
        </p:spPr>
        <p:txBody>
          <a:bodyPr wrap="square">
            <a:spAutoFit/>
          </a:bodyPr>
          <a:lstStyle/>
          <a:p>
            <a:r>
              <a:rPr lang="ru-RU" sz="1600" dirty="0">
                <a:latin typeface="Times New Roman" pitchFamily="18" charset="0"/>
                <a:cs typeface="Times New Roman" pitchFamily="18" charset="0"/>
              </a:rPr>
              <a:t>Рис.2. Зависимость типа рыночной структуры от таких факторов как издержки и спрос</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116632"/>
            <a:ext cx="6264696" cy="2524617"/>
          </a:xfrm>
        </p:spPr>
      </p:pic>
      <p:sp>
        <p:nvSpPr>
          <p:cNvPr id="9" name="TextBox 8"/>
          <p:cNvSpPr txBox="1"/>
          <p:nvPr/>
        </p:nvSpPr>
        <p:spPr>
          <a:xfrm>
            <a:off x="539552" y="2492896"/>
            <a:ext cx="8450856" cy="4970591"/>
          </a:xfrm>
          <a:prstGeom prst="rect">
            <a:avLst/>
          </a:prstGeom>
          <a:noFill/>
        </p:spPr>
        <p:txBody>
          <a:bodyPr wrap="square" rtlCol="0">
            <a:spAutoFit/>
          </a:bodyPr>
          <a:lstStyle/>
          <a:p>
            <a:r>
              <a:rPr lang="ru-RU" sz="1600" dirty="0" smtClean="0">
                <a:latin typeface="Times New Roman" pitchFamily="18" charset="0"/>
                <a:cs typeface="Times New Roman" pitchFamily="18" charset="0"/>
              </a:rPr>
              <a:t>Рис.2. Зависимость типа рыночной структуры от таких факторов как издержки и </a:t>
            </a:r>
            <a:r>
              <a:rPr lang="ru-RU" sz="1600" dirty="0" smtClean="0">
                <a:latin typeface="Times New Roman" pitchFamily="18" charset="0"/>
                <a:cs typeface="Times New Roman" pitchFamily="18" charset="0"/>
              </a:rPr>
              <a:t>спрос</a:t>
            </a:r>
            <a:endParaRPr lang="ru-RU" sz="1600" dirty="0">
              <a:solidFill>
                <a:schemeClr val="tx1">
                  <a:lumMod val="75000"/>
                  <a:lumOff val="25000"/>
                </a:schemeClr>
              </a:solidFill>
              <a:latin typeface="Times New Roman" pitchFamily="18" charset="0"/>
              <a:cs typeface="Times New Roman" pitchFamily="18" charset="0"/>
            </a:endParaRPr>
          </a:p>
          <a:p>
            <a:pPr indent="355600" algn="just" defTabSz="457200">
              <a:spcBef>
                <a:spcPts val="1000"/>
              </a:spcBef>
              <a:buClr>
                <a:schemeClr val="accent1"/>
              </a:buClr>
              <a:buFont typeface="Wingdings 3" charset="2"/>
              <a:buChar char=""/>
            </a:pPr>
            <a:r>
              <a:rPr lang="ru-RU" sz="2000" dirty="0">
                <a:solidFill>
                  <a:schemeClr val="tx1">
                    <a:lumMod val="75000"/>
                    <a:lumOff val="25000"/>
                  </a:schemeClr>
                </a:solidFill>
                <a:latin typeface="Times New Roman" pitchFamily="18" charset="0"/>
                <a:cs typeface="Times New Roman" pitchFamily="18" charset="0"/>
              </a:rPr>
              <a:t>Формирование рыночных структур происходит под влиянием условии издержек и спроса. </a:t>
            </a:r>
            <a:r>
              <a:rPr lang="ru-RU" sz="2000" dirty="0" smtClean="0">
                <a:solidFill>
                  <a:schemeClr val="tx1">
                    <a:lumMod val="75000"/>
                    <a:lumOff val="25000"/>
                  </a:schemeClr>
                </a:solidFill>
                <a:latin typeface="Times New Roman" pitchFamily="18" charset="0"/>
                <a:cs typeface="Times New Roman" pitchFamily="18" charset="0"/>
              </a:rPr>
              <a:t>На </a:t>
            </a:r>
            <a:r>
              <a:rPr lang="ru-RU" sz="2000" dirty="0">
                <a:solidFill>
                  <a:schemeClr val="tx1">
                    <a:lumMod val="75000"/>
                    <a:lumOff val="25000"/>
                  </a:schemeClr>
                </a:solidFill>
                <a:latin typeface="Times New Roman" pitchFamily="18" charset="0"/>
                <a:cs typeface="Times New Roman" pitchFamily="18" charset="0"/>
              </a:rPr>
              <a:t>графике справа общий </a:t>
            </a:r>
            <a:r>
              <a:rPr lang="ru-RU" sz="2000" dirty="0">
                <a:solidFill>
                  <a:schemeClr val="tx1">
                    <a:lumMod val="75000"/>
                    <a:lumOff val="25000"/>
                  </a:schemeClr>
                </a:solidFill>
                <a:latin typeface="Times New Roman" pitchFamily="18" charset="0"/>
                <a:cs typeface="Times New Roman" pitchFamily="18" charset="0"/>
              </a:rPr>
              <a:t>отраслевой спрос </a:t>
            </a:r>
            <a:r>
              <a:rPr lang="en-US" sz="2000" dirty="0">
                <a:solidFill>
                  <a:schemeClr val="tx1">
                    <a:lumMod val="75000"/>
                    <a:lumOff val="25000"/>
                  </a:schemeClr>
                </a:solidFill>
                <a:latin typeface="Times New Roman" pitchFamily="18" charset="0"/>
                <a:cs typeface="Times New Roman" pitchFamily="18" charset="0"/>
              </a:rPr>
              <a:t>DD </a:t>
            </a:r>
            <a:r>
              <a:rPr lang="ru-RU" sz="2000" dirty="0">
                <a:solidFill>
                  <a:schemeClr val="tx1">
                    <a:lumMod val="75000"/>
                    <a:lumOff val="25000"/>
                  </a:schemeClr>
                </a:solidFill>
                <a:latin typeface="Times New Roman" pitchFamily="18" charset="0"/>
                <a:cs typeface="Times New Roman" pitchFamily="18" charset="0"/>
              </a:rPr>
              <a:t>настолько велик по </a:t>
            </a:r>
            <a:r>
              <a:rPr lang="ru-RU" sz="2000" dirty="0">
                <a:solidFill>
                  <a:schemeClr val="tx1">
                    <a:lumMod val="75000"/>
                    <a:lumOff val="25000"/>
                  </a:schemeClr>
                </a:solidFill>
                <a:latin typeface="Times New Roman" pitchFamily="18" charset="0"/>
                <a:cs typeface="Times New Roman" pitchFamily="18" charset="0"/>
              </a:rPr>
              <a:t>сравнению с </a:t>
            </a:r>
            <a:r>
              <a:rPr lang="ru-RU" sz="2000" dirty="0" smtClean="0">
                <a:solidFill>
                  <a:schemeClr val="tx1">
                    <a:lumMod val="75000"/>
                    <a:lumOff val="25000"/>
                  </a:schemeClr>
                </a:solidFill>
                <a:latin typeface="Times New Roman" pitchFamily="18" charset="0"/>
                <a:cs typeface="Times New Roman" pitchFamily="18" charset="0"/>
              </a:rPr>
              <a:t>эффективным </a:t>
            </a:r>
            <a:r>
              <a:rPr lang="ru-RU" sz="2000" dirty="0">
                <a:solidFill>
                  <a:schemeClr val="tx1">
                    <a:lumMod val="75000"/>
                    <a:lumOff val="25000"/>
                  </a:schemeClr>
                </a:solidFill>
                <a:latin typeface="Times New Roman" pitchFamily="18" charset="0"/>
                <a:cs typeface="Times New Roman" pitchFamily="18" charset="0"/>
              </a:rPr>
              <a:t>масштабом отдельного продавца, что становится </a:t>
            </a:r>
            <a:r>
              <a:rPr lang="ru-RU" sz="2000" dirty="0">
                <a:solidFill>
                  <a:schemeClr val="tx1">
                    <a:lumMod val="75000"/>
                    <a:lumOff val="25000"/>
                  </a:schemeClr>
                </a:solidFill>
                <a:latin typeface="Times New Roman" pitchFamily="18" charset="0"/>
                <a:cs typeface="Times New Roman" pitchFamily="18" charset="0"/>
              </a:rPr>
              <a:t>возможным </a:t>
            </a:r>
            <a:r>
              <a:rPr lang="ru-RU" sz="2000" dirty="0" smtClean="0">
                <a:solidFill>
                  <a:schemeClr val="tx1">
                    <a:lumMod val="75000"/>
                    <a:lumOff val="25000"/>
                  </a:schemeClr>
                </a:solidFill>
                <a:latin typeface="Times New Roman" pitchFamily="18" charset="0"/>
                <a:cs typeface="Times New Roman" pitchFamily="18" charset="0"/>
              </a:rPr>
              <a:t>сосуществование</a:t>
            </a:r>
            <a:r>
              <a:rPr lang="en-US" sz="2000" dirty="0" smtClean="0">
                <a:solidFill>
                  <a:schemeClr val="tx1">
                    <a:lumMod val="75000"/>
                    <a:lumOff val="25000"/>
                  </a:schemeClr>
                </a:solidFill>
                <a:latin typeface="Times New Roman" pitchFamily="18" charset="0"/>
                <a:cs typeface="Times New Roman" pitchFamily="18" charset="0"/>
              </a:rPr>
              <a:t> </a:t>
            </a:r>
            <a:r>
              <a:rPr lang="ru-RU" sz="2000" dirty="0">
                <a:solidFill>
                  <a:schemeClr val="tx1">
                    <a:lumMod val="75000"/>
                    <a:lumOff val="25000"/>
                  </a:schemeClr>
                </a:solidFill>
                <a:latin typeface="Times New Roman" pitchFamily="18" charset="0"/>
                <a:cs typeface="Times New Roman" pitchFamily="18" charset="0"/>
              </a:rPr>
              <a:t>множества </a:t>
            </a:r>
            <a:r>
              <a:rPr lang="ru-RU" sz="2000" dirty="0">
                <a:solidFill>
                  <a:schemeClr val="tx1">
                    <a:lumMod val="75000"/>
                    <a:lumOff val="25000"/>
                  </a:schemeClr>
                </a:solidFill>
                <a:latin typeface="Times New Roman" pitchFamily="18" charset="0"/>
                <a:cs typeface="Times New Roman" pitchFamily="18" charset="0"/>
              </a:rPr>
              <a:t>субъектов совершенной конкуренции. </a:t>
            </a:r>
            <a:endParaRPr lang="ru-RU" sz="2000" dirty="0">
              <a:solidFill>
                <a:schemeClr val="tx1">
                  <a:lumMod val="75000"/>
                  <a:lumOff val="25000"/>
                </a:schemeClr>
              </a:solidFill>
              <a:latin typeface="Times New Roman" pitchFamily="18" charset="0"/>
              <a:cs typeface="Times New Roman" pitchFamily="18" charset="0"/>
            </a:endParaRPr>
          </a:p>
          <a:p>
            <a:pPr indent="355600" algn="just" defTabSz="457200">
              <a:spcBef>
                <a:spcPts val="1000"/>
              </a:spcBef>
              <a:buClr>
                <a:schemeClr val="accent1"/>
              </a:buClr>
              <a:buFont typeface="Wingdings 3" charset="2"/>
              <a:buChar char=""/>
            </a:pPr>
            <a:r>
              <a:rPr lang="ru-RU" sz="2000" dirty="0">
                <a:solidFill>
                  <a:schemeClr val="tx1">
                    <a:lumMod val="75000"/>
                    <a:lumOff val="25000"/>
                  </a:schemeClr>
                </a:solidFill>
                <a:latin typeface="Times New Roman" pitchFamily="18" charset="0"/>
                <a:cs typeface="Times New Roman" pitchFamily="18" charset="0"/>
              </a:rPr>
              <a:t>Как </a:t>
            </a:r>
            <a:r>
              <a:rPr lang="ru-RU" sz="2000" dirty="0">
                <a:solidFill>
                  <a:schemeClr val="tx1">
                    <a:lumMod val="75000"/>
                    <a:lumOff val="25000"/>
                  </a:schemeClr>
                </a:solidFill>
                <a:latin typeface="Times New Roman" pitchFamily="18" charset="0"/>
                <a:cs typeface="Times New Roman" pitchFamily="18" charset="0"/>
              </a:rPr>
              <a:t>вы видите, на графике в центре </a:t>
            </a:r>
            <a:r>
              <a:rPr lang="ru-RU" sz="2000" dirty="0">
                <a:solidFill>
                  <a:schemeClr val="tx1">
                    <a:lumMod val="75000"/>
                    <a:lumOff val="25000"/>
                  </a:schemeClr>
                </a:solidFill>
                <a:latin typeface="Times New Roman" pitchFamily="18" charset="0"/>
                <a:cs typeface="Times New Roman" pitchFamily="18" charset="0"/>
              </a:rPr>
              <a:t>издержки </a:t>
            </a:r>
            <a:r>
              <a:rPr lang="ru-RU" sz="2000" dirty="0">
                <a:solidFill>
                  <a:schemeClr val="tx1">
                    <a:lumMod val="75000"/>
                    <a:lumOff val="25000"/>
                  </a:schemeClr>
                </a:solidFill>
                <a:latin typeface="Times New Roman" pitchFamily="18" charset="0"/>
                <a:cs typeface="Times New Roman" pitchFamily="18" charset="0"/>
              </a:rPr>
              <a:t>начинают </a:t>
            </a:r>
            <a:r>
              <a:rPr lang="ru-RU" sz="2000" dirty="0">
                <a:solidFill>
                  <a:schemeClr val="tx1">
                    <a:lumMod val="75000"/>
                    <a:lumOff val="25000"/>
                  </a:schemeClr>
                </a:solidFill>
                <a:latin typeface="Times New Roman" pitchFamily="18" charset="0"/>
                <a:cs typeface="Times New Roman" pitchFamily="18" charset="0"/>
              </a:rPr>
              <a:t>возрастать при более</a:t>
            </a:r>
            <a:r>
              <a:rPr lang="en-US" sz="2000" dirty="0">
                <a:solidFill>
                  <a:schemeClr val="tx1">
                    <a:lumMod val="75000"/>
                    <a:lumOff val="25000"/>
                  </a:schemeClr>
                </a:solidFill>
                <a:latin typeface="Times New Roman" pitchFamily="18" charset="0"/>
                <a:cs typeface="Times New Roman" pitchFamily="18" charset="0"/>
              </a:rPr>
              <a:t> </a:t>
            </a:r>
            <a:r>
              <a:rPr lang="ru-RU" sz="2000" dirty="0">
                <a:solidFill>
                  <a:schemeClr val="tx1">
                    <a:lumMod val="75000"/>
                    <a:lumOff val="25000"/>
                  </a:schemeClr>
                </a:solidFill>
                <a:latin typeface="Times New Roman" pitchFamily="18" charset="0"/>
                <a:cs typeface="Times New Roman" pitchFamily="18" charset="0"/>
              </a:rPr>
              <a:t>высоком </a:t>
            </a:r>
            <a:r>
              <a:rPr lang="ru-RU" sz="2000" dirty="0" smtClean="0">
                <a:solidFill>
                  <a:schemeClr val="tx1">
                    <a:lumMod val="75000"/>
                    <a:lumOff val="25000"/>
                  </a:schemeClr>
                </a:solidFill>
                <a:latin typeface="Times New Roman" pitchFamily="18" charset="0"/>
                <a:cs typeface="Times New Roman" pitchFamily="18" charset="0"/>
              </a:rPr>
              <a:t>уровне </a:t>
            </a:r>
            <a:r>
              <a:rPr lang="ru-RU" sz="2000" dirty="0">
                <a:solidFill>
                  <a:schemeClr val="tx1">
                    <a:lumMod val="75000"/>
                    <a:lumOff val="25000"/>
                  </a:schemeClr>
                </a:solidFill>
                <a:latin typeface="Times New Roman" pitchFamily="18" charset="0"/>
                <a:cs typeface="Times New Roman" pitchFamily="18" charset="0"/>
              </a:rPr>
              <a:t>выпуска (по отношению к отраслевому спросу </a:t>
            </a:r>
            <a:r>
              <a:rPr lang="en-US" sz="2000" dirty="0">
                <a:solidFill>
                  <a:schemeClr val="tx1">
                    <a:lumMod val="75000"/>
                    <a:lumOff val="25000"/>
                  </a:schemeClr>
                </a:solidFill>
                <a:latin typeface="Times New Roman" pitchFamily="18" charset="0"/>
                <a:cs typeface="Times New Roman" pitchFamily="18" charset="0"/>
              </a:rPr>
              <a:t>DD</a:t>
            </a:r>
            <a:r>
              <a:rPr lang="ru-RU" sz="2000" dirty="0">
                <a:solidFill>
                  <a:schemeClr val="tx1">
                    <a:lumMod val="75000"/>
                    <a:lumOff val="25000"/>
                  </a:schemeClr>
                </a:solidFill>
                <a:latin typeface="Times New Roman" pitchFamily="18" charset="0"/>
                <a:cs typeface="Times New Roman" pitchFamily="18" charset="0"/>
              </a:rPr>
              <a:t>). </a:t>
            </a:r>
            <a:r>
              <a:rPr lang="ru-RU" sz="2000" dirty="0">
                <a:solidFill>
                  <a:schemeClr val="tx1">
                    <a:lumMod val="75000"/>
                    <a:lumOff val="25000"/>
                  </a:schemeClr>
                </a:solidFill>
                <a:latin typeface="Times New Roman" pitchFamily="18" charset="0"/>
                <a:cs typeface="Times New Roman" pitchFamily="18" charset="0"/>
              </a:rPr>
              <a:t>Сосуществование множества </a:t>
            </a:r>
            <a:r>
              <a:rPr lang="ru-RU" sz="2000" dirty="0" smtClean="0">
                <a:solidFill>
                  <a:schemeClr val="tx1">
                    <a:lumMod val="75000"/>
                    <a:lumOff val="25000"/>
                  </a:schemeClr>
                </a:solidFill>
                <a:latin typeface="Times New Roman" pitchFamily="18" charset="0"/>
                <a:cs typeface="Times New Roman" pitchFamily="18" charset="0"/>
              </a:rPr>
              <a:t>субъектов</a:t>
            </a:r>
            <a:r>
              <a:rPr lang="en-US" sz="2000" dirty="0" smtClean="0">
                <a:solidFill>
                  <a:schemeClr val="tx1">
                    <a:lumMod val="75000"/>
                    <a:lumOff val="25000"/>
                  </a:schemeClr>
                </a:solidFill>
                <a:latin typeface="Times New Roman" pitchFamily="18" charset="0"/>
                <a:cs typeface="Times New Roman" pitchFamily="18" charset="0"/>
              </a:rPr>
              <a:t> </a:t>
            </a:r>
            <a:r>
              <a:rPr lang="ru-RU" sz="2000" dirty="0">
                <a:solidFill>
                  <a:schemeClr val="tx1">
                    <a:lumMod val="75000"/>
                    <a:lumOff val="25000"/>
                  </a:schemeClr>
                </a:solidFill>
                <a:latin typeface="Times New Roman" pitchFamily="18" charset="0"/>
                <a:cs typeface="Times New Roman" pitchFamily="18" charset="0"/>
              </a:rPr>
              <a:t>совершенной </a:t>
            </a:r>
            <a:r>
              <a:rPr lang="ru-RU" sz="2000" dirty="0">
                <a:solidFill>
                  <a:schemeClr val="tx1">
                    <a:lumMod val="75000"/>
                    <a:lumOff val="25000"/>
                  </a:schemeClr>
                </a:solidFill>
                <a:latin typeface="Times New Roman" pitchFamily="18" charset="0"/>
                <a:cs typeface="Times New Roman" pitchFamily="18" charset="0"/>
              </a:rPr>
              <a:t>конкуренции </a:t>
            </a:r>
            <a:r>
              <a:rPr lang="ru-RU" sz="2000" dirty="0">
                <a:solidFill>
                  <a:schemeClr val="tx1">
                    <a:lumMod val="75000"/>
                    <a:lumOff val="25000"/>
                  </a:schemeClr>
                </a:solidFill>
                <a:latin typeface="Times New Roman" pitchFamily="18" charset="0"/>
                <a:cs typeface="Times New Roman" pitchFamily="18" charset="0"/>
              </a:rPr>
              <a:t>становится невозможным, </a:t>
            </a:r>
            <a:r>
              <a:rPr lang="ru-RU" sz="2000" dirty="0">
                <a:solidFill>
                  <a:schemeClr val="tx1">
                    <a:lumMod val="75000"/>
                    <a:lumOff val="25000"/>
                  </a:schemeClr>
                </a:solidFill>
                <a:latin typeface="Times New Roman" pitchFamily="18" charset="0"/>
                <a:cs typeface="Times New Roman" pitchFamily="18" charset="0"/>
              </a:rPr>
              <a:t>возникает олигополия. </a:t>
            </a:r>
          </a:p>
          <a:p>
            <a:pPr indent="355600" algn="just" defTabSz="457200">
              <a:spcBef>
                <a:spcPts val="1000"/>
              </a:spcBef>
              <a:buClr>
                <a:schemeClr val="accent1"/>
              </a:buClr>
              <a:buFont typeface="Wingdings 3" charset="2"/>
              <a:buChar char=""/>
            </a:pPr>
            <a:r>
              <a:rPr lang="ru-RU" sz="2000" dirty="0">
                <a:solidFill>
                  <a:schemeClr val="tx1">
                    <a:lumMod val="75000"/>
                    <a:lumOff val="25000"/>
                  </a:schemeClr>
                </a:solidFill>
                <a:latin typeface="Times New Roman" pitchFamily="18" charset="0"/>
                <a:cs typeface="Times New Roman" pitchFamily="18" charset="0"/>
              </a:rPr>
              <a:t>Если издержки по­стоянно снижаются, как в случае естественной </a:t>
            </a:r>
            <a:r>
              <a:rPr lang="ru-RU" sz="2000" dirty="0">
                <a:solidFill>
                  <a:schemeClr val="tx1">
                    <a:lumMod val="75000"/>
                    <a:lumOff val="25000"/>
                  </a:schemeClr>
                </a:solidFill>
                <a:latin typeface="Times New Roman" pitchFamily="18" charset="0"/>
                <a:cs typeface="Times New Roman" pitchFamily="18" charset="0"/>
              </a:rPr>
              <a:t>монополии (см. </a:t>
            </a:r>
            <a:r>
              <a:rPr lang="ru-RU" sz="2000" dirty="0">
                <a:solidFill>
                  <a:schemeClr val="tx1">
                    <a:lumMod val="75000"/>
                    <a:lumOff val="25000"/>
                  </a:schemeClr>
                </a:solidFill>
                <a:latin typeface="Times New Roman" pitchFamily="18" charset="0"/>
                <a:cs typeface="Times New Roman" pitchFamily="18" charset="0"/>
              </a:rPr>
              <a:t>график </a:t>
            </a:r>
            <a:r>
              <a:rPr lang="ru-RU" sz="2000" dirty="0" smtClean="0">
                <a:solidFill>
                  <a:schemeClr val="tx1">
                    <a:lumMod val="75000"/>
                    <a:lumOff val="25000"/>
                  </a:schemeClr>
                </a:solidFill>
                <a:latin typeface="Times New Roman" pitchFamily="18" charset="0"/>
                <a:cs typeface="Times New Roman" pitchFamily="18" charset="0"/>
              </a:rPr>
              <a:t>слева</a:t>
            </a:r>
            <a:r>
              <a:rPr lang="ru-RU" sz="2000" dirty="0">
                <a:solidFill>
                  <a:schemeClr val="tx1">
                    <a:lumMod val="75000"/>
                    <a:lumOff val="25000"/>
                  </a:schemeClr>
                </a:solidFill>
                <a:latin typeface="Times New Roman" pitchFamily="18" charset="0"/>
                <a:cs typeface="Times New Roman" pitchFamily="18" charset="0"/>
              </a:rPr>
              <a:t>), одно из предприятий расширится настоль­ко, что монополизирует отрасль.</a:t>
            </a:r>
          </a:p>
          <a:p>
            <a:r>
              <a:rPr lang="ru-RU" dirty="0">
                <a:latin typeface="Times New Roman" pitchFamily="18" charset="0"/>
                <a:cs typeface="Times New Roman" pitchFamily="18" charset="0"/>
              </a:rPr>
              <a:t/>
            </a:r>
            <a:br>
              <a:rPr lang="ru-RU" dirty="0">
                <a:latin typeface="Times New Roman" pitchFamily="18" charset="0"/>
                <a:cs typeface="Times New Roman" pitchFamily="18" charset="0"/>
              </a:rPr>
            </a:br>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140441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55576" y="260648"/>
            <a:ext cx="8229600" cy="5649491"/>
          </a:xfrm>
        </p:spPr>
        <p:txBody>
          <a:bodyPr>
            <a:normAutofit/>
          </a:bodyPr>
          <a:lstStyle/>
          <a:p>
            <a:pPr marL="0" indent="355600" algn="just"/>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Такая структура издержек неизбежно приведет к олигополии. Многие отрасли промышленности в США, включая сталелитейную, автомобилестроительную, производство цемента и нефтедобывающую отрасли, имеют структуру спроса и издержек, изображенную на рис.2. (график в центре).</a:t>
            </a:r>
          </a:p>
          <a:p>
            <a:pPr marL="0" indent="355600" algn="just"/>
            <a:r>
              <a:rPr lang="ru-RU" sz="2000" dirty="0">
                <a:latin typeface="Times New Roman" pitchFamily="18" charset="0"/>
                <a:cs typeface="Times New Roman" pitchFamily="18" charset="0"/>
              </a:rPr>
              <a:t>	И наконец, посмотрим на график слева, который иллюстрирует крайнее проявление естественной монополии, где среднее и предельные издержки предприятия постоянно убывают, значит, экономия от масштаба неуклонно возрастает. По мере того как увеличивается объем выпуска, предприятие может снижать цены и, тем не менее, получать прибыль, в связи с тем, что уменьшаются средние издержки. Нормальное конкурентное сосуществование множества предприятий становится совершенно невозможным из-за того, что одно крупное предприятие работает намного эффективнее, чем несколько мелких.</a:t>
            </a:r>
          </a:p>
          <a:p>
            <a:pPr marL="0" indent="0">
              <a:buNone/>
            </a:pPr>
            <a:endParaRPr lang="ru-RU" sz="2000" dirty="0" smtClean="0">
              <a:latin typeface="Times New Roman" pitchFamily="18" charset="0"/>
              <a:cs typeface="Times New Roman" pitchFamily="18" charset="0"/>
            </a:endParaRPr>
          </a:p>
        </p:txBody>
      </p:sp>
      <p:pic>
        <p:nvPicPr>
          <p:cNvPr id="4" name="Объект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6160" y="4806657"/>
            <a:ext cx="3888432" cy="1567003"/>
          </a:xfrm>
          <a:prstGeom prst="rect">
            <a:avLst/>
          </a:prstGeom>
        </p:spPr>
      </p:pic>
      <p:sp>
        <p:nvSpPr>
          <p:cNvPr id="5" name="Прямоугольник 4"/>
          <p:cNvSpPr/>
          <p:nvPr/>
        </p:nvSpPr>
        <p:spPr>
          <a:xfrm>
            <a:off x="1180092" y="6373660"/>
            <a:ext cx="7963908" cy="338554"/>
          </a:xfrm>
          <a:prstGeom prst="rect">
            <a:avLst/>
          </a:prstGeom>
        </p:spPr>
        <p:txBody>
          <a:bodyPr wrap="square">
            <a:spAutoFit/>
          </a:bodyPr>
          <a:lstStyle/>
          <a:p>
            <a:r>
              <a:rPr lang="ru-RU" sz="1600" dirty="0">
                <a:latin typeface="Times New Roman" pitchFamily="18" charset="0"/>
                <a:cs typeface="Times New Roman" pitchFamily="18" charset="0"/>
              </a:rPr>
              <a:t>Рис.2. Зависимость типа рыночной структуры от таких факторов как издержки и спрос</a:t>
            </a:r>
          </a:p>
        </p:txBody>
      </p:sp>
    </p:spTree>
    <p:extLst>
      <p:ext uri="{BB962C8B-B14F-4D97-AF65-F5344CB8AC3E}">
        <p14:creationId xmlns:p14="http://schemas.microsoft.com/office/powerpoint/2010/main" val="3202603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15616" y="604254"/>
            <a:ext cx="7848872" cy="5649491"/>
          </a:xfrm>
        </p:spPr>
        <p:txBody>
          <a:bodyPr>
            <a:normAutofit/>
          </a:bodyPr>
          <a:lstStyle/>
          <a:p>
            <a:pPr marL="0" indent="355600"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Несколько лет назад экономисты считали, что многие отрасли являются естественными монополиями. </a:t>
            </a:r>
            <a:r>
              <a:rPr lang="ru-RU" sz="2000" dirty="0">
                <a:latin typeface="Times New Roman" pitchFamily="18" charset="0"/>
                <a:cs typeface="Times New Roman" pitchFamily="18" charset="0"/>
              </a:rPr>
              <a:t>Компании, предоставляющие такие услуги как телефонная связь и электроснабжение, считались естественными монополиями, что объяснялось высокими постоянными издержками и относительно низкими издержками предоставления, допустим, дополнительного телефонного звонка или киловатт-часа электроэнергии. </a:t>
            </a:r>
            <a:endParaRPr lang="ru-RU" sz="2000" dirty="0" smtClean="0">
              <a:latin typeface="Times New Roman" pitchFamily="18" charset="0"/>
              <a:cs typeface="Times New Roman" pitchFamily="18" charset="0"/>
            </a:endParaRPr>
          </a:p>
          <a:p>
            <a:pPr marL="0" indent="355600" algn="just"/>
            <a:r>
              <a:rPr lang="ru-RU" sz="2000" dirty="0" smtClean="0">
                <a:latin typeface="Times New Roman" pitchFamily="18" charset="0"/>
                <a:cs typeface="Times New Roman" pitchFamily="18" charset="0"/>
              </a:rPr>
              <a:t>Последние </a:t>
            </a:r>
            <a:r>
              <a:rPr lang="ru-RU" sz="2000" dirty="0">
                <a:latin typeface="Times New Roman" pitchFamily="18" charset="0"/>
                <a:cs typeface="Times New Roman" pitchFamily="18" charset="0"/>
              </a:rPr>
              <a:t>технологические достижения не соответствуют утверждению, что данные отрасли – естественные монополии. </a:t>
            </a:r>
            <a:r>
              <a:rPr lang="ru-RU" sz="2000" dirty="0">
                <a:latin typeface="Times New Roman" pitchFamily="18" charset="0"/>
                <a:cs typeface="Times New Roman" pitchFamily="18" charset="0"/>
              </a:rPr>
              <a:t>Большинство городов в США в настоящее время обслуживается как минимум двумя операторами сотовой связи, использующими радиоволны вместо проводов. Похожие тенденции преодоления барьеров для вступления в отрасль наблюдаются редко.</a:t>
            </a:r>
            <a:endParaRPr lang="ru-RU" sz="2000" dirty="0">
              <a:latin typeface="Times New Roman" pitchFamily="18" charset="0"/>
              <a:cs typeface="Times New Roman" pitchFamily="18"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4838700"/>
            <a:ext cx="2857500" cy="2019300"/>
          </a:xfrm>
          <a:prstGeom prst="rect">
            <a:avLst/>
          </a:prstGeom>
        </p:spPr>
      </p:pic>
    </p:spTree>
    <p:extLst>
      <p:ext uri="{BB962C8B-B14F-4D97-AF65-F5344CB8AC3E}">
        <p14:creationId xmlns:p14="http://schemas.microsoft.com/office/powerpoint/2010/main" val="2497072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467544" y="0"/>
            <a:ext cx="8229600" cy="1143000"/>
          </a:xfrm>
        </p:spPr>
        <p:txBody>
          <a:bodyPr>
            <a:normAutofit fontScale="90000"/>
          </a:bodyPr>
          <a:lstStyle/>
          <a:p>
            <a:pPr algn="ctr"/>
            <a:r>
              <a:rPr lang="ru-RU" b="0" dirty="0" smtClean="0">
                <a:effectLst/>
                <a:latin typeface="Times New Roman" pitchFamily="18" charset="0"/>
                <a:cs typeface="Times New Roman" pitchFamily="18" charset="0"/>
              </a:rPr>
              <a:t>Виды несовершенной конкуренции</a:t>
            </a:r>
            <a:r>
              <a:rPr lang="ru-RU" dirty="0" smtClean="0">
                <a:effectLst/>
                <a:latin typeface="Times New Roman" pitchFamily="18" charset="0"/>
                <a:cs typeface="Times New Roman" pitchFamily="18" charset="0"/>
              </a:rPr>
              <a:t>.</a:t>
            </a:r>
            <a:r>
              <a:rPr lang="ru-RU" dirty="0" smtClean="0"/>
              <a:t/>
            </a:r>
            <a:br>
              <a:rPr lang="ru-RU" dirty="0" smtClean="0"/>
            </a:br>
            <a:endParaRPr lang="ru-RU" dirty="0"/>
          </a:p>
        </p:txBody>
      </p:sp>
      <p:sp>
        <p:nvSpPr>
          <p:cNvPr id="2" name="Содержимое 1"/>
          <p:cNvSpPr>
            <a:spLocks noGrp="1"/>
          </p:cNvSpPr>
          <p:nvPr>
            <p:ph idx="1"/>
          </p:nvPr>
        </p:nvSpPr>
        <p:spPr>
          <a:xfrm>
            <a:off x="488876" y="1268760"/>
            <a:ext cx="8256612" cy="5832648"/>
          </a:xfrm>
        </p:spPr>
        <p:txBody>
          <a:bodyPr>
            <a:noAutofit/>
          </a:bodyPr>
          <a:lstStyle/>
          <a:p>
            <a:pPr marL="0" indent="355600"/>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В этой и следующей главе мы изучим основные виды несовершенной конкуренции- монополию, олигополию и монополистическую конкуренцию. Вы узнаете, что при определенном уровне развития технологии цены выше, а объемы выпуска ниже на рынке с несовершенной конкуренцией, чем на рынке с совершенной</a:t>
            </a:r>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конкуренцией.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r>
              <a:rPr lang="ru-RU" dirty="0" smtClean="0">
                <a:solidFill>
                  <a:schemeClr val="tx1"/>
                </a:solidFill>
                <a:latin typeface="Times New Roman" panose="02020603050405020304" pitchFamily="18" charset="0"/>
                <a:cs typeface="Times New Roman" panose="02020603050405020304" pitchFamily="18" charset="0"/>
              </a:rPr>
              <a:t>Но </a:t>
            </a:r>
            <a:r>
              <a:rPr lang="ru-RU" dirty="0">
                <a:solidFill>
                  <a:schemeClr val="tx1"/>
                </a:solidFill>
                <a:latin typeface="Times New Roman" panose="02020603050405020304" pitchFamily="18" charset="0"/>
                <a:cs typeface="Times New Roman" panose="02020603050405020304" pitchFamily="18" charset="0"/>
              </a:rPr>
              <a:t>кроме недостатков существуют и преимущества: крупные предприятия получают экономию от крупномасштабного производства и внедряют большую часть тех инноваций, которые обеспечивают долговременный экономический рост. </a:t>
            </a:r>
            <a:r>
              <a:rPr lang="ru-RU" dirty="0">
                <a:solidFill>
                  <a:schemeClr val="tx1"/>
                </a:solidFill>
                <a:latin typeface="Times New Roman" panose="02020603050405020304" pitchFamily="18" charset="0"/>
                <a:cs typeface="Times New Roman" panose="02020603050405020304" pitchFamily="18" charset="0"/>
              </a:rPr>
              <a:t>разобравшись в том, как функционируют рынки в условиях несовершенной конкуренции, вы, безусловно, поймете причины сосуществования различных рыночных структур в современной экономике.</a:t>
            </a:r>
          </a:p>
          <a:p>
            <a:pPr>
              <a:buNone/>
            </a:pP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smtClean="0">
                <a:latin typeface="Times New Roman" pitchFamily="18" charset="0"/>
                <a:cs typeface="Times New Roman" pitchFamily="18" charset="0"/>
              </a:rPr>
              <a:t>Барьеры для вступления в отрасль</a:t>
            </a:r>
            <a:endParaRPr lang="ru-RU" b="1"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fontScale="92500" lnSpcReduction="20000"/>
          </a:bodyPr>
          <a:lstStyle/>
          <a:p>
            <a:pPr marL="0" indent="355600" algn="just"/>
            <a:r>
              <a:rPr lang="ru-RU" dirty="0" smtClean="0">
                <a:latin typeface="Times New Roman" pitchFamily="18" charset="0"/>
                <a:cs typeface="Times New Roman" pitchFamily="18" charset="0"/>
              </a:rPr>
              <a:t>	</a:t>
            </a:r>
            <a:r>
              <a:rPr lang="ru-RU" sz="2200" dirty="0">
                <a:latin typeface="Times New Roman" pitchFamily="18" charset="0"/>
                <a:cs typeface="Times New Roman" pitchFamily="18" charset="0"/>
              </a:rPr>
              <a:t>Несмотря </a:t>
            </a:r>
            <a:r>
              <a:rPr lang="ru-RU" sz="2200" dirty="0">
                <a:latin typeface="Times New Roman" pitchFamily="18" charset="0"/>
                <a:cs typeface="Times New Roman" pitchFamily="18" charset="0"/>
              </a:rPr>
              <a:t>на то, что различия в издержках являются </a:t>
            </a:r>
            <a:r>
              <a:rPr lang="ru-RU" sz="2200" dirty="0">
                <a:latin typeface="Times New Roman" pitchFamily="18" charset="0"/>
                <a:cs typeface="Times New Roman" pitchFamily="18" charset="0"/>
              </a:rPr>
              <a:t>основным </a:t>
            </a:r>
            <a:r>
              <a:rPr lang="ru-RU" sz="2200" dirty="0">
                <a:latin typeface="Times New Roman" pitchFamily="18" charset="0"/>
                <a:cs typeface="Times New Roman" pitchFamily="18" charset="0"/>
              </a:rPr>
              <a:t>фактором, лежащим в основе формирования той или иной рыночной структуры, барьеры вступления также могут повлиять на увеличение концентрации. </a:t>
            </a:r>
            <a:endParaRPr lang="ru-RU" sz="2200" dirty="0">
              <a:latin typeface="Times New Roman" pitchFamily="18" charset="0"/>
              <a:cs typeface="Times New Roman" pitchFamily="18" charset="0"/>
            </a:endParaRPr>
          </a:p>
          <a:p>
            <a:pPr marL="0" indent="355600" algn="just"/>
            <a:r>
              <a:rPr lang="ru-RU" sz="2200" dirty="0">
                <a:latin typeface="Times New Roman" pitchFamily="18" charset="0"/>
                <a:cs typeface="Times New Roman" pitchFamily="18" charset="0"/>
              </a:rPr>
              <a:t>	Барьерами </a:t>
            </a:r>
            <a:r>
              <a:rPr lang="ru-RU" sz="2200" dirty="0">
                <a:latin typeface="Times New Roman" pitchFamily="18" charset="0"/>
                <a:cs typeface="Times New Roman" pitchFamily="18" charset="0"/>
              </a:rPr>
              <a:t>вступления являются факторы, которые затрудняют вступление новых предприятий в отрасль. </a:t>
            </a:r>
            <a:endParaRPr lang="ru-RU" sz="2200" dirty="0">
              <a:latin typeface="Times New Roman" pitchFamily="18" charset="0"/>
              <a:cs typeface="Times New Roman" pitchFamily="18" charset="0"/>
            </a:endParaRPr>
          </a:p>
          <a:p>
            <a:pPr marL="0" indent="355600" algn="just"/>
            <a:r>
              <a:rPr lang="ru-RU" sz="2200" dirty="0">
                <a:latin typeface="Times New Roman" pitchFamily="18" charset="0"/>
                <a:cs typeface="Times New Roman" pitchFamily="18" charset="0"/>
              </a:rPr>
              <a:t>Если </a:t>
            </a:r>
            <a:r>
              <a:rPr lang="ru-RU" sz="2200" dirty="0">
                <a:latin typeface="Times New Roman" pitchFamily="18" charset="0"/>
                <a:cs typeface="Times New Roman" pitchFamily="18" charset="0"/>
              </a:rPr>
              <a:t>барьеры высоки, в отрасли может остаться мало предприятий, что вызовет снижение накала </a:t>
            </a:r>
            <a:r>
              <a:rPr lang="ru-RU" sz="2200" dirty="0">
                <a:latin typeface="Times New Roman" pitchFamily="18" charset="0"/>
                <a:cs typeface="Times New Roman" pitchFamily="18" charset="0"/>
              </a:rPr>
              <a:t>конкурентной </a:t>
            </a:r>
            <a:r>
              <a:rPr lang="ru-RU" sz="2200" dirty="0">
                <a:latin typeface="Times New Roman" pitchFamily="18" charset="0"/>
                <a:cs typeface="Times New Roman" pitchFamily="18" charset="0"/>
              </a:rPr>
              <a:t>борьбы. </a:t>
            </a:r>
            <a:r>
              <a:rPr lang="ru-RU" sz="2200" dirty="0">
                <a:latin typeface="Times New Roman" pitchFamily="18" charset="0"/>
                <a:cs typeface="Times New Roman" pitchFamily="18" charset="0"/>
              </a:rPr>
              <a:t>Экономия от масштаба выступает одним из самых типичных барьеров для вступления</a:t>
            </a:r>
            <a:r>
              <a:rPr lang="ru-RU" sz="2200" dirty="0" smtClean="0">
                <a:latin typeface="Times New Roman" pitchFamily="18" charset="0"/>
                <a:cs typeface="Times New Roman" pitchFamily="18" charset="0"/>
              </a:rPr>
              <a:t>.</a:t>
            </a:r>
          </a:p>
          <a:p>
            <a:pPr marL="0" indent="355600" algn="just"/>
            <a:r>
              <a:rPr lang="ru-RU" sz="2200" dirty="0" smtClean="0">
                <a:latin typeface="Times New Roman" pitchFamily="18" charset="0"/>
                <a:cs typeface="Times New Roman" pitchFamily="18" charset="0"/>
              </a:rPr>
              <a:t> </a:t>
            </a:r>
            <a:r>
              <a:rPr lang="ru-RU" sz="2200" dirty="0">
                <a:latin typeface="Times New Roman" pitchFamily="18" charset="0"/>
                <a:cs typeface="Times New Roman" pitchFamily="18" charset="0"/>
              </a:rPr>
              <a:t>Однако существуют и другие, такие как правовые ограничения, высокая стоимость вступления, реклама и дифференциация продукции.</a:t>
            </a:r>
          </a:p>
          <a:p>
            <a:pPr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7775184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0"/>
            <a:ext cx="8229600" cy="1143000"/>
          </a:xfrm>
        </p:spPr>
        <p:txBody>
          <a:bodyPr>
            <a:normAutofit/>
          </a:bodyPr>
          <a:lstStyle/>
          <a:p>
            <a:pPr algn="ctr"/>
            <a:r>
              <a:rPr lang="ru-RU" sz="3200" dirty="0" smtClean="0">
                <a:latin typeface="Times New Roman" pitchFamily="18" charset="0"/>
                <a:cs typeface="Times New Roman" pitchFamily="18" charset="0"/>
              </a:rPr>
              <a:t>Правовые ограничения</a:t>
            </a: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925240" y="1143000"/>
            <a:ext cx="8219256" cy="4525963"/>
          </a:xfrm>
        </p:spPr>
        <p:txBody>
          <a:bodyPr>
            <a:noAutofit/>
          </a:bodyPr>
          <a:lstStyle/>
          <a:p>
            <a:pPr marL="0" indent="355600" algn="just">
              <a:lnSpc>
                <a:spcPct val="80000"/>
              </a:lnSpc>
            </a:pPr>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Государство </a:t>
            </a:r>
            <a:r>
              <a:rPr lang="ru-RU" sz="2000" dirty="0">
                <a:latin typeface="Times New Roman" pitchFamily="18" charset="0"/>
                <a:cs typeface="Times New Roman" pitchFamily="18" charset="0"/>
              </a:rPr>
              <a:t>иногда налагает </a:t>
            </a:r>
            <a:r>
              <a:rPr lang="ru-RU" sz="2000" dirty="0">
                <a:latin typeface="Times New Roman" pitchFamily="18" charset="0"/>
                <a:cs typeface="Times New Roman" pitchFamily="18" charset="0"/>
              </a:rPr>
              <a:t>ограничения </a:t>
            </a:r>
            <a:r>
              <a:rPr lang="ru-RU" sz="2000" dirty="0">
                <a:latin typeface="Times New Roman" pitchFamily="18" charset="0"/>
                <a:cs typeface="Times New Roman" pitchFamily="18" charset="0"/>
              </a:rPr>
              <a:t>на конкуренцию в некоторых отраслях. К таким </a:t>
            </a:r>
            <a:r>
              <a:rPr lang="ru-RU" sz="2000" dirty="0">
                <a:latin typeface="Times New Roman" pitchFamily="18" charset="0"/>
                <a:cs typeface="Times New Roman" pitchFamily="18" charset="0"/>
              </a:rPr>
              <a:t>ограничениям </a:t>
            </a:r>
            <a:r>
              <a:rPr lang="ru-RU" sz="2000" dirty="0">
                <a:latin typeface="Times New Roman" pitchFamily="18" charset="0"/>
                <a:cs typeface="Times New Roman" pitchFamily="18" charset="0"/>
              </a:rPr>
              <a:t>мы можем отнести </a:t>
            </a:r>
            <a:r>
              <a:rPr lang="ru-RU" sz="2000" dirty="0">
                <a:latin typeface="Times New Roman" pitchFamily="18" charset="0"/>
                <a:cs typeface="Times New Roman" pitchFamily="18" charset="0"/>
              </a:rPr>
              <a:t>патенты, дополнительные условия вступления, тарифы, квоты </a:t>
            </a:r>
            <a:r>
              <a:rPr lang="ru-RU" sz="2000" dirty="0">
                <a:latin typeface="Times New Roman" pitchFamily="18" charset="0"/>
                <a:cs typeface="Times New Roman" pitchFamily="18" charset="0"/>
              </a:rPr>
              <a:t>в международной торговле. </a:t>
            </a:r>
            <a:endParaRPr lang="ru-RU" sz="2000" dirty="0">
              <a:latin typeface="Times New Roman" pitchFamily="18" charset="0"/>
              <a:cs typeface="Times New Roman" pitchFamily="18" charset="0"/>
            </a:endParaRPr>
          </a:p>
          <a:p>
            <a:pPr marL="0" indent="355600" algn="just">
              <a:lnSpc>
                <a:spcPct val="80000"/>
              </a:lnSpc>
            </a:pPr>
            <a:r>
              <a:rPr lang="ru-RU" sz="2000" dirty="0">
                <a:latin typeface="Times New Roman" pitchFamily="18" charset="0"/>
                <a:cs typeface="Times New Roman" pitchFamily="18" charset="0"/>
              </a:rPr>
              <a:t>	Патент </a:t>
            </a:r>
            <a:r>
              <a:rPr lang="ru-RU" sz="2000" dirty="0">
                <a:latin typeface="Times New Roman" pitchFamily="18" charset="0"/>
                <a:cs typeface="Times New Roman" pitchFamily="18" charset="0"/>
              </a:rPr>
              <a:t>вручают изобретателю, чтобы обеспечить </a:t>
            </a:r>
            <a:r>
              <a:rPr lang="ru-RU" sz="2000" dirty="0">
                <a:latin typeface="Times New Roman" pitchFamily="18" charset="0"/>
                <a:cs typeface="Times New Roman" pitchFamily="18" charset="0"/>
              </a:rPr>
              <a:t>эксклюзивное </a:t>
            </a:r>
            <a:r>
              <a:rPr lang="ru-RU" sz="2000" dirty="0">
                <a:latin typeface="Times New Roman" pitchFamily="18" charset="0"/>
                <a:cs typeface="Times New Roman" pitchFamily="18" charset="0"/>
              </a:rPr>
              <a:t>(или монопольное) использование запатентованного </a:t>
            </a:r>
            <a:r>
              <a:rPr lang="ru-RU" sz="2000" dirty="0">
                <a:latin typeface="Times New Roman" pitchFamily="18" charset="0"/>
                <a:cs typeface="Times New Roman" pitchFamily="18" charset="0"/>
              </a:rPr>
              <a:t>продукта </a:t>
            </a:r>
            <a:r>
              <a:rPr lang="ru-RU" sz="2000" dirty="0">
                <a:latin typeface="Times New Roman" pitchFamily="18" charset="0"/>
                <a:cs typeface="Times New Roman" pitchFamily="18" charset="0"/>
              </a:rPr>
              <a:t>или процесса. </a:t>
            </a:r>
            <a:endParaRPr lang="ru-RU" sz="2000" dirty="0" smtClean="0">
              <a:latin typeface="Times New Roman" pitchFamily="18" charset="0"/>
              <a:cs typeface="Times New Roman" pitchFamily="18" charset="0"/>
            </a:endParaRPr>
          </a:p>
          <a:p>
            <a:pPr marL="0" indent="355600" algn="just">
              <a:lnSpc>
                <a:spcPct val="80000"/>
              </a:lnSpc>
            </a:pPr>
            <a:r>
              <a:rPr lang="ru-RU" sz="2000" dirty="0" smtClean="0">
                <a:latin typeface="Times New Roman" pitchFamily="18" charset="0"/>
                <a:cs typeface="Times New Roman" pitchFamily="18" charset="0"/>
              </a:rPr>
              <a:t>Например</a:t>
            </a:r>
            <a:r>
              <a:rPr lang="ru-RU" sz="2000" dirty="0">
                <a:latin typeface="Times New Roman" pitchFamily="18" charset="0"/>
                <a:cs typeface="Times New Roman" pitchFamily="18" charset="0"/>
              </a:rPr>
              <a:t>, фармацевтические компании получают патенты на лекарства, на создание которых ушли </a:t>
            </a:r>
            <a:r>
              <a:rPr lang="ru-RU" sz="2000" dirty="0">
                <a:latin typeface="Times New Roman" pitchFamily="18" charset="0"/>
                <a:cs typeface="Times New Roman" pitchFamily="18" charset="0"/>
              </a:rPr>
              <a:t>сотни </a:t>
            </a:r>
            <a:r>
              <a:rPr lang="ru-RU" sz="2000" dirty="0">
                <a:latin typeface="Times New Roman" pitchFamily="18" charset="0"/>
                <a:cs typeface="Times New Roman" pitchFamily="18" charset="0"/>
              </a:rPr>
              <a:t>миллионов долларов. </a:t>
            </a:r>
            <a:r>
              <a:rPr lang="ru-RU" sz="2000" dirty="0">
                <a:latin typeface="Times New Roman" pitchFamily="18" charset="0"/>
                <a:cs typeface="Times New Roman" pitchFamily="18" charset="0"/>
              </a:rPr>
              <a:t>Государство с помощью патентных </a:t>
            </a:r>
            <a:r>
              <a:rPr lang="ru-RU" sz="2000" dirty="0">
                <a:latin typeface="Times New Roman" pitchFamily="18" charset="0"/>
                <a:cs typeface="Times New Roman" pitchFamily="18" charset="0"/>
              </a:rPr>
              <a:t>монополий </a:t>
            </a:r>
            <a:r>
              <a:rPr lang="ru-RU" sz="2000" dirty="0">
                <a:latin typeface="Times New Roman" pitchFamily="18" charset="0"/>
                <a:cs typeface="Times New Roman" pitchFamily="18" charset="0"/>
              </a:rPr>
              <a:t>способствует активизации изобретательской </a:t>
            </a:r>
            <a:r>
              <a:rPr lang="ru-RU" sz="2000" dirty="0">
                <a:latin typeface="Times New Roman" pitchFamily="18" charset="0"/>
                <a:cs typeface="Times New Roman" pitchFamily="18" charset="0"/>
              </a:rPr>
              <a:t>деятельности</a:t>
            </a:r>
            <a:r>
              <a:rPr lang="ru-RU" sz="2000" dirty="0">
                <a:latin typeface="Times New Roman" pitchFamily="18" charset="0"/>
                <a:cs typeface="Times New Roman" pitchFamily="18" charset="0"/>
              </a:rPr>
              <a:t>. Без перспективы получить защиту с помощью патента компания или отдельный изобретатель могут отказаться от идеи тратить время и средства на исследования и разработки</a:t>
            </a:r>
            <a:r>
              <a:rPr lang="ru-RU" sz="2000" dirty="0">
                <a:latin typeface="Times New Roman" pitchFamily="18" charset="0"/>
                <a:cs typeface="Times New Roman" pitchFamily="18" charset="0"/>
              </a:rPr>
              <a:t>.</a:t>
            </a:r>
          </a:p>
          <a:p>
            <a:pPr marL="0" indent="0" algn="just">
              <a:buNone/>
            </a:pPr>
            <a:r>
              <a:rPr lang="ru-RU" sz="2000" dirty="0" smtClean="0">
                <a:latin typeface="Times New Roman" pitchFamily="18" charset="0"/>
                <a:cs typeface="Times New Roman" pitchFamily="18" charset="0"/>
              </a:rPr>
              <a:t>	</a:t>
            </a:r>
          </a:p>
          <a:p>
            <a:pPr marL="0" indent="0" algn="just">
              <a:buNone/>
            </a:pPr>
            <a:endParaRPr lang="ru-RU" sz="2000" dirty="0" smtClean="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4369281"/>
            <a:ext cx="1800200" cy="2544282"/>
          </a:xfrm>
          <a:prstGeom prst="rect">
            <a:avLst/>
          </a:prstGeom>
        </p:spPr>
      </p:pic>
    </p:spTree>
    <p:extLst>
      <p:ext uri="{BB962C8B-B14F-4D97-AF65-F5344CB8AC3E}">
        <p14:creationId xmlns:p14="http://schemas.microsoft.com/office/powerpoint/2010/main" val="13126932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27584" y="1268760"/>
            <a:ext cx="8229600" cy="5721499"/>
          </a:xfrm>
        </p:spPr>
        <p:txBody>
          <a:bodyPr>
            <a:normAutofit/>
          </a:bodyPr>
          <a:lstStyle/>
          <a:p>
            <a:pPr marL="0" indent="355600" algn="just">
              <a:lnSpc>
                <a:spcPct val="80000"/>
              </a:lnSpc>
            </a:pPr>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Государство </a:t>
            </a:r>
            <a:r>
              <a:rPr lang="ru-RU" sz="2000" dirty="0">
                <a:latin typeface="Times New Roman" pitchFamily="18" charset="0"/>
                <a:cs typeface="Times New Roman" pitchFamily="18" charset="0"/>
              </a:rPr>
              <a:t>также налагает ограничения на вход во многие отрасли. Как правило, предприятиям, предоставляющим </a:t>
            </a:r>
            <a:r>
              <a:rPr lang="ru-RU" sz="2000" dirty="0">
                <a:latin typeface="Times New Roman" pitchFamily="18" charset="0"/>
                <a:cs typeface="Times New Roman" pitchFamily="18" charset="0"/>
              </a:rPr>
              <a:t>коммунальные </a:t>
            </a:r>
            <a:r>
              <a:rPr lang="ru-RU" sz="2000" dirty="0">
                <a:latin typeface="Times New Roman" pitchFamily="18" charset="0"/>
                <a:cs typeface="Times New Roman" pitchFamily="18" charset="0"/>
              </a:rPr>
              <a:t>услуги, такие как телефонная связь, электро- и </a:t>
            </a:r>
            <a:r>
              <a:rPr lang="ru-RU" sz="2000" dirty="0">
                <a:latin typeface="Times New Roman" pitchFamily="18" charset="0"/>
                <a:cs typeface="Times New Roman" pitchFamily="18" charset="0"/>
              </a:rPr>
              <a:t>водоснабжение</a:t>
            </a:r>
            <a:r>
              <a:rPr lang="ru-RU" sz="2000" dirty="0">
                <a:latin typeface="Times New Roman" pitchFamily="18" charset="0"/>
                <a:cs typeface="Times New Roman" pitchFamily="18" charset="0"/>
              </a:rPr>
              <a:t>, дается право «</a:t>
            </a:r>
            <a:r>
              <a:rPr lang="ru-RU" sz="2000" dirty="0" err="1">
                <a:latin typeface="Times New Roman" pitchFamily="18" charset="0"/>
                <a:cs typeface="Times New Roman" pitchFamily="18" charset="0"/>
              </a:rPr>
              <a:t>франчайзинговой</a:t>
            </a:r>
            <a:r>
              <a:rPr lang="ru-RU" sz="2000" dirty="0">
                <a:latin typeface="Times New Roman" pitchFamily="18" charset="0"/>
                <a:cs typeface="Times New Roman" pitchFamily="18" charset="0"/>
              </a:rPr>
              <a:t> монополии» на </a:t>
            </a:r>
            <a:r>
              <a:rPr lang="ru-RU" sz="2000" dirty="0">
                <a:latin typeface="Times New Roman" pitchFamily="18" charset="0"/>
                <a:cs typeface="Times New Roman" pitchFamily="18" charset="0"/>
              </a:rPr>
              <a:t>обслуживание </a:t>
            </a:r>
            <a:r>
              <a:rPr lang="ru-RU" sz="2000" dirty="0">
                <a:latin typeface="Times New Roman" pitchFamily="18" charset="0"/>
                <a:cs typeface="Times New Roman" pitchFamily="18" charset="0"/>
              </a:rPr>
              <a:t>определенной местности. </a:t>
            </a:r>
            <a:endParaRPr lang="ru-RU" sz="2000" dirty="0" smtClean="0">
              <a:latin typeface="Times New Roman" pitchFamily="18" charset="0"/>
              <a:cs typeface="Times New Roman" pitchFamily="18" charset="0"/>
            </a:endParaRPr>
          </a:p>
          <a:p>
            <a:pPr marL="0" indent="355600" algn="just">
              <a:lnSpc>
                <a:spcPct val="80000"/>
              </a:lnSpc>
            </a:pPr>
            <a:r>
              <a:rPr lang="ru-RU" sz="2000" dirty="0" smtClean="0">
                <a:latin typeface="Times New Roman" pitchFamily="18" charset="0"/>
                <a:cs typeface="Times New Roman" pitchFamily="18" charset="0"/>
              </a:rPr>
              <a:t>В </a:t>
            </a:r>
            <a:r>
              <a:rPr lang="ru-RU" sz="2000" dirty="0">
                <a:latin typeface="Times New Roman" pitchFamily="18" charset="0"/>
                <a:cs typeface="Times New Roman" pitchFamily="18" charset="0"/>
              </a:rPr>
              <a:t>таких случаях </a:t>
            </a:r>
            <a:r>
              <a:rPr lang="ru-RU" sz="2000" dirty="0">
                <a:latin typeface="Times New Roman" pitchFamily="18" charset="0"/>
                <a:cs typeface="Times New Roman" pitchFamily="18" charset="0"/>
              </a:rPr>
              <a:t>предприятие </a:t>
            </a:r>
            <a:r>
              <a:rPr lang="ru-RU" sz="2000" dirty="0">
                <a:latin typeface="Times New Roman" pitchFamily="18" charset="0"/>
                <a:cs typeface="Times New Roman" pitchFamily="18" charset="0"/>
              </a:rPr>
              <a:t>получает эксклюзивное право на предоставление услуги, а взамен соглашается ограничить свои прибыли и </a:t>
            </a:r>
            <a:r>
              <a:rPr lang="ru-RU" sz="2000" dirty="0">
                <a:latin typeface="Times New Roman" pitchFamily="18" charset="0"/>
                <a:cs typeface="Times New Roman" pitchFamily="18" charset="0"/>
              </a:rPr>
              <a:t>обеспечить </a:t>
            </a:r>
            <a:r>
              <a:rPr lang="ru-RU" sz="2000" dirty="0">
                <a:latin typeface="Times New Roman" pitchFamily="18" charset="0"/>
                <a:cs typeface="Times New Roman" pitchFamily="18" charset="0"/>
              </a:rPr>
              <a:t>обслуживание всех жителей данной местности, даже если некоторые из них не приносят прибыли.</a:t>
            </a:r>
          </a:p>
          <a:p>
            <a:pPr marL="0" indent="0">
              <a:buNone/>
            </a:pPr>
            <a:endParaRPr lang="ru-RU" sz="2000" dirty="0">
              <a:latin typeface="Times New Roman" pitchFamily="18" charset="0"/>
              <a:cs typeface="Times New Roman" pitchFamily="18"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3861048"/>
            <a:ext cx="3600400" cy="2698950"/>
          </a:xfrm>
          <a:prstGeom prst="rect">
            <a:avLst/>
          </a:prstGeom>
        </p:spPr>
      </p:pic>
    </p:spTree>
    <p:extLst>
      <p:ext uri="{BB962C8B-B14F-4D97-AF65-F5344CB8AC3E}">
        <p14:creationId xmlns:p14="http://schemas.microsoft.com/office/powerpoint/2010/main" val="178476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59632" y="116632"/>
            <a:ext cx="7704856" cy="6264695"/>
          </a:xfrm>
        </p:spPr>
        <p:txBody>
          <a:bodyPr>
            <a:normAutofit/>
          </a:bodyPr>
          <a:lstStyle/>
          <a:p>
            <a:pPr marL="0" indent="355600" algn="just">
              <a:lnSpc>
                <a:spcPct val="80000"/>
              </a:lnSpc>
            </a:pPr>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Наконец</a:t>
            </a:r>
            <a:r>
              <a:rPr lang="ru-RU" sz="2000" dirty="0">
                <a:latin typeface="Times New Roman" pitchFamily="18" charset="0"/>
                <a:cs typeface="Times New Roman" pitchFamily="18" charset="0"/>
              </a:rPr>
              <a:t>, государство может использовать</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ограничение</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импорта</a:t>
            </a:r>
            <a:r>
              <a:rPr lang="en-US" sz="2000" dirty="0">
                <a:latin typeface="Times New Roman" pitchFamily="18" charset="0"/>
                <a:cs typeface="Times New Roman" pitchFamily="18" charset="0"/>
              </a:rPr>
              <a:t>,</a:t>
            </a:r>
            <a:r>
              <a:rPr lang="ru-RU" sz="2000" dirty="0">
                <a:latin typeface="Times New Roman" pitchFamily="18" charset="0"/>
                <a:cs typeface="Times New Roman" pitchFamily="18" charset="0"/>
              </a:rPr>
              <a:t> чтобы "держать" иностранных конкурентов на </a:t>
            </a:r>
            <a:r>
              <a:rPr lang="ru-RU" sz="2000" dirty="0">
                <a:latin typeface="Times New Roman" pitchFamily="18" charset="0"/>
                <a:cs typeface="Times New Roman" pitchFamily="18" charset="0"/>
              </a:rPr>
              <a:t>расстоянии</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Вполне вероятна ситуация, когда для рынка данного </a:t>
            </a:r>
            <a:r>
              <a:rPr lang="ru-RU" sz="2000" dirty="0">
                <a:latin typeface="Times New Roman" pitchFamily="18" charset="0"/>
                <a:cs typeface="Times New Roman" pitchFamily="18" charset="0"/>
              </a:rPr>
              <a:t>продукта </a:t>
            </a:r>
            <a:r>
              <a:rPr lang="ru-RU" sz="2000" dirty="0">
                <a:latin typeface="Times New Roman" pitchFamily="18" charset="0"/>
                <a:cs typeface="Times New Roman" pitchFamily="18" charset="0"/>
              </a:rPr>
              <a:t>в одной стране оптимально существование всего 2-3 предприятий в отрасли, тогда как на мировом рынке </a:t>
            </a:r>
            <a:r>
              <a:rPr lang="ru-RU" sz="2000" dirty="0">
                <a:latin typeface="Times New Roman" pitchFamily="18" charset="0"/>
                <a:cs typeface="Times New Roman" pitchFamily="18" charset="0"/>
              </a:rPr>
              <a:t>прекрасно </a:t>
            </a:r>
            <a:r>
              <a:rPr lang="ru-RU" sz="2000" dirty="0">
                <a:latin typeface="Times New Roman" pitchFamily="18" charset="0"/>
                <a:cs typeface="Times New Roman" pitchFamily="18" charset="0"/>
              </a:rPr>
              <a:t>сосуществует гораздо больше. </a:t>
            </a:r>
            <a:endParaRPr lang="ru-RU" sz="2000" dirty="0" smtClean="0">
              <a:latin typeface="Times New Roman" pitchFamily="18" charset="0"/>
              <a:cs typeface="Times New Roman" pitchFamily="18" charset="0"/>
            </a:endParaRPr>
          </a:p>
          <a:p>
            <a:pPr marL="0" indent="355600" algn="just">
              <a:lnSpc>
                <a:spcPct val="80000"/>
              </a:lnSpc>
            </a:pPr>
            <a:r>
              <a:rPr lang="ru-RU" sz="2000" dirty="0" smtClean="0">
                <a:latin typeface="Times New Roman" pitchFamily="18" charset="0"/>
                <a:cs typeface="Times New Roman" pitchFamily="18" charset="0"/>
              </a:rPr>
              <a:t>Политика </a:t>
            </a:r>
            <a:r>
              <a:rPr lang="ru-RU" sz="2000" dirty="0">
                <a:latin typeface="Times New Roman" pitchFamily="18" charset="0"/>
                <a:cs typeface="Times New Roman" pitchFamily="18" charset="0"/>
              </a:rPr>
              <a:t>протекционизма может повлиять на структуру отрасли таким образом, что </a:t>
            </a:r>
            <a:r>
              <a:rPr lang="ru-RU" sz="2000" dirty="0">
                <a:latin typeface="Times New Roman" pitchFamily="18" charset="0"/>
                <a:cs typeface="Times New Roman" pitchFamily="18" charset="0"/>
              </a:rPr>
              <a:t>вместо </a:t>
            </a:r>
            <a:r>
              <a:rPr lang="ru-RU" sz="2000" dirty="0">
                <a:latin typeface="Times New Roman" pitchFamily="18" charset="0"/>
                <a:cs typeface="Times New Roman" pitchFamily="18" charset="0"/>
              </a:rPr>
              <a:t>ситуации, отображенной на рис. </a:t>
            </a:r>
            <a:r>
              <a:rPr lang="ru-RU" sz="2000" dirty="0">
                <a:latin typeface="Times New Roman" pitchFamily="18" charset="0"/>
                <a:cs typeface="Times New Roman" pitchFamily="18" charset="0"/>
              </a:rPr>
              <a:t>2 (см. </a:t>
            </a:r>
            <a:r>
              <a:rPr lang="ru-RU" sz="2000" dirty="0">
                <a:latin typeface="Times New Roman" pitchFamily="18" charset="0"/>
                <a:cs typeface="Times New Roman" pitchFamily="18" charset="0"/>
              </a:rPr>
              <a:t>график справа), мы получим ситуацию, которую можно будет отобразить с </a:t>
            </a:r>
            <a:r>
              <a:rPr lang="ru-RU" sz="2000" dirty="0">
                <a:latin typeface="Times New Roman" pitchFamily="18" charset="0"/>
                <a:cs typeface="Times New Roman" pitchFamily="18" charset="0"/>
              </a:rPr>
              <a:t>помощью </a:t>
            </a:r>
            <a:r>
              <a:rPr lang="ru-RU" sz="2000" dirty="0">
                <a:latin typeface="Times New Roman" pitchFamily="18" charset="0"/>
                <a:cs typeface="Times New Roman" pitchFamily="18" charset="0"/>
              </a:rPr>
              <a:t>кривой, изображенной на графике в центре или даже </a:t>
            </a:r>
            <a:r>
              <a:rPr lang="ru-RU" sz="2000" dirty="0">
                <a:latin typeface="Times New Roman" pitchFamily="18" charset="0"/>
                <a:cs typeface="Times New Roman" pitchFamily="18" charset="0"/>
              </a:rPr>
              <a:t>слева </a:t>
            </a:r>
            <a:r>
              <a:rPr lang="ru-RU" sz="2000" dirty="0">
                <a:latin typeface="Times New Roman" pitchFamily="18" charset="0"/>
                <a:cs typeface="Times New Roman" pitchFamily="18" charset="0"/>
              </a:rPr>
              <a:t>(тот же рис.).  </a:t>
            </a:r>
            <a:endParaRPr lang="ru-RU" sz="2000" dirty="0" smtClean="0">
              <a:latin typeface="Times New Roman" pitchFamily="18" charset="0"/>
              <a:cs typeface="Times New Roman" pitchFamily="18" charset="0"/>
            </a:endParaRPr>
          </a:p>
          <a:p>
            <a:pPr marL="0" indent="355600" algn="just">
              <a:lnSpc>
                <a:spcPct val="80000"/>
              </a:lnSpc>
            </a:pPr>
            <a:r>
              <a:rPr lang="ru-RU" sz="2000" dirty="0" smtClean="0">
                <a:latin typeface="Times New Roman" pitchFamily="18" charset="0"/>
                <a:cs typeface="Times New Roman" pitchFamily="18" charset="0"/>
              </a:rPr>
              <a:t>А </a:t>
            </a:r>
            <a:r>
              <a:rPr lang="ru-RU" sz="2000" dirty="0">
                <a:latin typeface="Times New Roman" pitchFamily="18" charset="0"/>
                <a:cs typeface="Times New Roman" pitchFamily="18" charset="0"/>
              </a:rPr>
              <a:t>когда рынки расширяются в результате </a:t>
            </a:r>
            <a:r>
              <a:rPr lang="ru-RU" sz="2000" dirty="0">
                <a:latin typeface="Times New Roman" pitchFamily="18" charset="0"/>
                <a:cs typeface="Times New Roman" pitchFamily="18" charset="0"/>
              </a:rPr>
              <a:t>отмены </a:t>
            </a:r>
            <a:r>
              <a:rPr lang="ru-RU" sz="2000" dirty="0">
                <a:latin typeface="Times New Roman" pitchFamily="18" charset="0"/>
                <a:cs typeface="Times New Roman" pitchFamily="18" charset="0"/>
              </a:rPr>
              <a:t>тарифов </a:t>
            </a:r>
            <a:r>
              <a:rPr lang="ru-RU" sz="2000" dirty="0">
                <a:latin typeface="Times New Roman" pitchFamily="18" charset="0"/>
                <a:cs typeface="Times New Roman" pitchFamily="18" charset="0"/>
              </a:rPr>
              <a:t>и </a:t>
            </a:r>
            <a:r>
              <a:rPr lang="ru-RU" sz="2000" dirty="0">
                <a:latin typeface="Times New Roman" pitchFamily="18" charset="0"/>
                <a:cs typeface="Times New Roman" pitchFamily="18" charset="0"/>
              </a:rPr>
              <a:t>создания крупных зон свободной торговли, оживленная и эффективная конкуренции приводит к </a:t>
            </a:r>
            <a:r>
              <a:rPr lang="ru-RU" sz="2000" dirty="0">
                <a:latin typeface="Times New Roman" pitchFamily="18" charset="0"/>
                <a:cs typeface="Times New Roman" pitchFamily="18" charset="0"/>
              </a:rPr>
              <a:t>ослаблению </a:t>
            </a:r>
            <a:r>
              <a:rPr lang="ru-RU" sz="2000" dirty="0">
                <a:latin typeface="Times New Roman" pitchFamily="18" charset="0"/>
                <a:cs typeface="Times New Roman" pitchFamily="18" charset="0"/>
              </a:rPr>
              <a:t>власти монополий. </a:t>
            </a:r>
            <a:r>
              <a:rPr lang="ru-RU" sz="2000" dirty="0">
                <a:latin typeface="Times New Roman" pitchFamily="18" charset="0"/>
                <a:cs typeface="Times New Roman" pitchFamily="18" charset="0"/>
              </a:rPr>
              <a:t>Ярким примером усилившейся </a:t>
            </a:r>
            <a:r>
              <a:rPr lang="ru-RU" sz="2000" dirty="0">
                <a:latin typeface="Times New Roman" pitchFamily="18" charset="0"/>
                <a:cs typeface="Times New Roman" pitchFamily="18" charset="0"/>
              </a:rPr>
              <a:t>конкуренции </a:t>
            </a:r>
            <a:r>
              <a:rPr lang="ru-RU" sz="2000" dirty="0">
                <a:latin typeface="Times New Roman" pitchFamily="18" charset="0"/>
                <a:cs typeface="Times New Roman" pitchFamily="18" charset="0"/>
              </a:rPr>
              <a:t>стала политика Европейского Сообщества по </a:t>
            </a:r>
            <a:r>
              <a:rPr lang="ru-RU" sz="2000" dirty="0">
                <a:latin typeface="Times New Roman" pitchFamily="18" charset="0"/>
                <a:cs typeface="Times New Roman" pitchFamily="18" charset="0"/>
              </a:rPr>
              <a:t>постоянному </a:t>
            </a:r>
            <a:r>
              <a:rPr lang="ru-RU" sz="2000" dirty="0">
                <a:latin typeface="Times New Roman" pitchFamily="18" charset="0"/>
                <a:cs typeface="Times New Roman" pitchFamily="18" charset="0"/>
              </a:rPr>
              <a:t>снижению тарифов в течение последних тридцати  лет, результат которой — увеличившиеся рынки для предприятий и снижение концентрации производства</a:t>
            </a:r>
            <a:r>
              <a:rPr lang="ru-RU" sz="2000" dirty="0">
                <a:latin typeface="Times New Roman" pitchFamily="18" charset="0"/>
                <a:cs typeface="Times New Roman" pitchFamily="18" charset="0"/>
              </a:rPr>
              <a:t>.</a:t>
            </a:r>
            <a:endParaRPr lang="ru-RU" sz="2000" dirty="0">
              <a:latin typeface="Times New Roman" pitchFamily="18" charset="0"/>
              <a:cs typeface="Times New Roman" pitchFamily="18" charset="0"/>
            </a:endParaRPr>
          </a:p>
        </p:txBody>
      </p:sp>
      <p:pic>
        <p:nvPicPr>
          <p:cNvPr id="4" name="Объект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7652" y="4919775"/>
            <a:ext cx="3888432" cy="1567003"/>
          </a:xfrm>
          <a:prstGeom prst="rect">
            <a:avLst/>
          </a:prstGeom>
        </p:spPr>
      </p:pic>
      <p:sp>
        <p:nvSpPr>
          <p:cNvPr id="5" name="Прямоугольник 4"/>
          <p:cNvSpPr/>
          <p:nvPr/>
        </p:nvSpPr>
        <p:spPr>
          <a:xfrm>
            <a:off x="1281584" y="6486778"/>
            <a:ext cx="7963908" cy="338554"/>
          </a:xfrm>
          <a:prstGeom prst="rect">
            <a:avLst/>
          </a:prstGeom>
        </p:spPr>
        <p:txBody>
          <a:bodyPr wrap="square">
            <a:spAutoFit/>
          </a:bodyPr>
          <a:lstStyle/>
          <a:p>
            <a:r>
              <a:rPr lang="ru-RU" sz="1600" dirty="0">
                <a:latin typeface="Times New Roman" pitchFamily="18" charset="0"/>
                <a:cs typeface="Times New Roman" pitchFamily="18" charset="0"/>
              </a:rPr>
              <a:t>Рис.2. Зависимость типа рыночной структуры от таких факторов как издержки и спрос</a:t>
            </a:r>
          </a:p>
        </p:txBody>
      </p:sp>
    </p:spTree>
    <p:extLst>
      <p:ext uri="{BB962C8B-B14F-4D97-AF65-F5344CB8AC3E}">
        <p14:creationId xmlns:p14="http://schemas.microsoft.com/office/powerpoint/2010/main" val="19250938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0"/>
            <a:ext cx="8229600" cy="922114"/>
          </a:xfrm>
        </p:spPr>
        <p:txBody>
          <a:bodyPr>
            <a:normAutofit/>
          </a:bodyPr>
          <a:lstStyle/>
          <a:p>
            <a:r>
              <a:rPr lang="ru-RU" sz="3200" dirty="0" smtClean="0">
                <a:latin typeface="Times New Roman" pitchFamily="18" charset="0"/>
                <a:cs typeface="Times New Roman" pitchFamily="18" charset="0"/>
              </a:rPr>
              <a:t>Высокие издержки вступления в отрасль</a:t>
            </a: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827584" y="764704"/>
            <a:ext cx="8208912" cy="4525963"/>
          </a:xfrm>
        </p:spPr>
        <p:txBody>
          <a:bodyPr>
            <a:noAutofit/>
          </a:bodyPr>
          <a:lstStyle/>
          <a:p>
            <a:pPr marL="0" indent="355600" algn="just">
              <a:lnSpc>
                <a:spcPct val="80000"/>
              </a:lnSpc>
            </a:pPr>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Кроме ограничений </a:t>
            </a:r>
            <a:r>
              <a:rPr lang="ru-RU" sz="2000" dirty="0">
                <a:latin typeface="Times New Roman" pitchFamily="18" charset="0"/>
                <a:cs typeface="Times New Roman" pitchFamily="18" charset="0"/>
              </a:rPr>
              <a:t>со стороны государства существуют также и </a:t>
            </a:r>
            <a:r>
              <a:rPr lang="ru-RU" sz="2000" dirty="0">
                <a:latin typeface="Times New Roman" pitchFamily="18" charset="0"/>
                <a:cs typeface="Times New Roman" pitchFamily="18" charset="0"/>
              </a:rPr>
              <a:t>экономические </a:t>
            </a:r>
            <a:r>
              <a:rPr lang="ru-RU" sz="2000" dirty="0">
                <a:latin typeface="Times New Roman" pitchFamily="18" charset="0"/>
                <a:cs typeface="Times New Roman" pitchFamily="18" charset="0"/>
              </a:rPr>
              <a:t>барьеры. В некоторых отраслях начало производства требует колоссальных вложений, например в гражданской авиации. Высокие издержки разработки и испытаний новых самолетов отпугивают потенциальных конкурентов. По всей видимости. лишь две компании — </a:t>
            </a:r>
            <a:r>
              <a:rPr lang="en-US" sz="2000" dirty="0">
                <a:latin typeface="Times New Roman" pitchFamily="18" charset="0"/>
                <a:cs typeface="Times New Roman" pitchFamily="18" charset="0"/>
              </a:rPr>
              <a:t>Boeing </a:t>
            </a:r>
            <a:r>
              <a:rPr lang="ru-RU" sz="2000" dirty="0">
                <a:latin typeface="Times New Roman" pitchFamily="18" charset="0"/>
                <a:cs typeface="Times New Roman" pitchFamily="18" charset="0"/>
              </a:rPr>
              <a:t>и </a:t>
            </a:r>
            <a:r>
              <a:rPr lang="en-US" sz="2000" dirty="0">
                <a:latin typeface="Times New Roman" pitchFamily="18" charset="0"/>
                <a:cs typeface="Times New Roman" pitchFamily="18" charset="0"/>
              </a:rPr>
              <a:t>Airbus</a:t>
            </a:r>
            <a:r>
              <a:rPr lang="ru-RU" sz="2000" dirty="0">
                <a:latin typeface="Times New Roman" pitchFamily="18" charset="0"/>
                <a:cs typeface="Times New Roman" pitchFamily="18" charset="0"/>
              </a:rPr>
              <a:t>—могут </a:t>
            </a:r>
            <a:r>
              <a:rPr lang="ru-RU" sz="2000" dirty="0">
                <a:latin typeface="Times New Roman" pitchFamily="18" charset="0"/>
                <a:cs typeface="Times New Roman" pitchFamily="18" charset="0"/>
              </a:rPr>
              <a:t>позволить </a:t>
            </a:r>
            <a:r>
              <a:rPr lang="ru-RU" sz="2000" dirty="0">
                <a:latin typeface="Times New Roman" pitchFamily="18" charset="0"/>
                <a:cs typeface="Times New Roman" pitchFamily="18" charset="0"/>
              </a:rPr>
              <a:t>себе выделить 10-15 млрд долл., необходимых для </a:t>
            </a:r>
            <a:r>
              <a:rPr lang="ru-RU" sz="2000" dirty="0">
                <a:latin typeface="Times New Roman" pitchFamily="18" charset="0"/>
                <a:cs typeface="Times New Roman" pitchFamily="18" charset="0"/>
              </a:rPr>
              <a:t>создания </a:t>
            </a:r>
            <a:r>
              <a:rPr lang="ru-RU" sz="2000" dirty="0">
                <a:latin typeface="Times New Roman" pitchFamily="18" charset="0"/>
                <a:cs typeface="Times New Roman" pitchFamily="18" charset="0"/>
              </a:rPr>
              <a:t>самолетов нового поколения</a:t>
            </a:r>
            <a:r>
              <a:rPr lang="ru-RU" sz="2000" dirty="0">
                <a:latin typeface="Times New Roman" pitchFamily="18" charset="0"/>
                <a:cs typeface="Times New Roman" pitchFamily="18" charset="0"/>
              </a:rPr>
              <a:t>.</a:t>
            </a:r>
          </a:p>
          <a:p>
            <a:pPr marL="0" indent="355600" algn="just">
              <a:lnSpc>
                <a:spcPct val="80000"/>
              </a:lnSpc>
            </a:pPr>
            <a:r>
              <a:rPr lang="ru-RU" sz="2000" dirty="0">
                <a:latin typeface="Times New Roman" pitchFamily="18" charset="0"/>
                <a:cs typeface="Times New Roman" pitchFamily="18" charset="0"/>
              </a:rPr>
              <a:t>	Кроме этого, потенциальному конкуренту покажутся недосягаемыми инвестиции, осуществляемые предприятиями, оперирующими на данном рынке, поскольку они не доступны для тех, кто хочет только вступить на рынок. Возьмем, к примеру, индустрию программного обеспечения. Если программа для работы с таблицами (такая как </a:t>
            </a:r>
            <a:r>
              <a:rPr lang="en-US" sz="2000" dirty="0">
                <a:latin typeface="Times New Roman" pitchFamily="18" charset="0"/>
                <a:cs typeface="Times New Roman" pitchFamily="18" charset="0"/>
              </a:rPr>
              <a:t>Lotus </a:t>
            </a:r>
            <a:r>
              <a:rPr lang="ru-RU" sz="2000" dirty="0">
                <a:latin typeface="Times New Roman" pitchFamily="18" charset="0"/>
                <a:cs typeface="Times New Roman" pitchFamily="18" charset="0"/>
              </a:rPr>
              <a:t>1-2-3) или текстовый редактор (типа </a:t>
            </a:r>
            <a:r>
              <a:rPr lang="en-US" sz="2000" dirty="0">
                <a:latin typeface="Times New Roman" pitchFamily="18" charset="0"/>
                <a:cs typeface="Times New Roman" pitchFamily="18" charset="0"/>
              </a:rPr>
              <a:t>Microsoft Word</a:t>
            </a:r>
            <a:r>
              <a:rPr lang="ru-RU" sz="2000" dirty="0">
                <a:latin typeface="Times New Roman" pitchFamily="18" charset="0"/>
                <a:cs typeface="Times New Roman" pitchFamily="18" charset="0"/>
              </a:rPr>
              <a:t>) становятся популярными среди пользователей, потенциальным конкурентам будет проблематично войти на рынок: познакомившись с одной программой, пользователи едва ли захотят переключаться на другую. Поэтому, чтобы заинтересовать потенциальных клиентов новым программным продуктом, необходимо провести большую рекламную кампанию, на что нужны значительные средства, и при этом не исключено, что потенциальный конкурент потер­пит неудачу.</a:t>
            </a:r>
            <a:endParaRPr lang="ru-RU" sz="2000" dirty="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0001" y="5589240"/>
            <a:ext cx="1750341" cy="1171847"/>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6459" y="5589240"/>
            <a:ext cx="1625981" cy="1171848"/>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1800" y="5586660"/>
            <a:ext cx="1174427" cy="1174427"/>
          </a:xfrm>
          <a:prstGeom prst="rect">
            <a:avLst/>
          </a:prstGeom>
        </p:spPr>
      </p:pic>
    </p:spTree>
    <p:extLst>
      <p:ext uri="{BB962C8B-B14F-4D97-AF65-F5344CB8AC3E}">
        <p14:creationId xmlns:p14="http://schemas.microsoft.com/office/powerpoint/2010/main" val="1061318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a:bodyPr>
          <a:lstStyle/>
          <a:p>
            <a:r>
              <a:rPr lang="ru-RU" sz="3200" dirty="0" smtClean="0">
                <a:latin typeface="Times New Roman" pitchFamily="18" charset="0"/>
                <a:cs typeface="Times New Roman" pitchFamily="18" charset="0"/>
              </a:rPr>
              <a:t>Реклама и дифференциация продукции</a:t>
            </a: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892696" y="836712"/>
            <a:ext cx="8229600" cy="4929411"/>
          </a:xfrm>
        </p:spPr>
        <p:txBody>
          <a:bodyPr>
            <a:normAutofit fontScale="92500"/>
          </a:bodyPr>
          <a:lstStyle/>
          <a:p>
            <a:pPr marL="0" indent="355600" algn="just">
              <a:lnSpc>
                <a:spcPct val="90000"/>
              </a:lnSpc>
            </a:pPr>
            <a:r>
              <a:rPr lang="ru-RU" sz="2000" dirty="0" smtClean="0">
                <a:latin typeface="Times New Roman" pitchFamily="18" charset="0"/>
                <a:cs typeface="Times New Roman" pitchFamily="18" charset="0"/>
              </a:rPr>
              <a:t>	</a:t>
            </a:r>
            <a:r>
              <a:rPr lang="ru-RU" sz="2200" dirty="0">
                <a:latin typeface="Times New Roman" pitchFamily="18" charset="0"/>
                <a:cs typeface="Times New Roman" pitchFamily="18" charset="0"/>
              </a:rPr>
              <a:t>Иногда </a:t>
            </a:r>
            <a:r>
              <a:rPr lang="ru-RU" sz="2200" dirty="0">
                <a:latin typeface="Times New Roman" pitchFamily="18" charset="0"/>
                <a:cs typeface="Times New Roman" pitchFamily="18" charset="0"/>
              </a:rPr>
              <a:t>сами компании создают барьеры вступления для потенциальных соперников, используя рекламу и дифференциацию </a:t>
            </a:r>
            <a:r>
              <a:rPr lang="ru-RU" sz="2200" dirty="0">
                <a:latin typeface="Times New Roman" pitchFamily="18" charset="0"/>
                <a:cs typeface="Times New Roman" pitchFamily="18" charset="0"/>
              </a:rPr>
              <a:t>продукции</a:t>
            </a:r>
            <a:r>
              <a:rPr lang="ru-RU" sz="2200" dirty="0">
                <a:latin typeface="Times New Roman" pitchFamily="18" charset="0"/>
                <a:cs typeface="Times New Roman" pitchFamily="18" charset="0"/>
              </a:rPr>
              <a:t>. Результатом рекламной деятельности является </a:t>
            </a:r>
            <a:r>
              <a:rPr lang="ru-RU" sz="2200" dirty="0">
                <a:latin typeface="Times New Roman" pitchFamily="18" charset="0"/>
                <a:cs typeface="Times New Roman" pitchFamily="18" charset="0"/>
              </a:rPr>
              <a:t>осведомленность </a:t>
            </a:r>
            <a:r>
              <a:rPr lang="ru-RU" sz="2200" dirty="0">
                <a:latin typeface="Times New Roman" pitchFamily="18" charset="0"/>
                <a:cs typeface="Times New Roman" pitchFamily="18" charset="0"/>
              </a:rPr>
              <a:t>о существующих марках товаров и приверженность определенным известным торговым маркам. </a:t>
            </a:r>
            <a:r>
              <a:rPr lang="ru-RU" sz="2200" dirty="0">
                <a:latin typeface="Times New Roman" pitchFamily="18" charset="0"/>
                <a:cs typeface="Times New Roman" pitchFamily="18" charset="0"/>
              </a:rPr>
              <a:t>Например, </a:t>
            </a:r>
            <a:r>
              <a:rPr lang="en-US" sz="2200" dirty="0">
                <a:latin typeface="Times New Roman" pitchFamily="18" charset="0"/>
                <a:cs typeface="Times New Roman" pitchFamily="18" charset="0"/>
              </a:rPr>
              <a:t>Pepsi </a:t>
            </a:r>
            <a:r>
              <a:rPr lang="ru-RU" sz="2200" dirty="0">
                <a:latin typeface="Times New Roman" pitchFamily="18" charset="0"/>
                <a:cs typeface="Times New Roman" pitchFamily="18" charset="0"/>
              </a:rPr>
              <a:t>и </a:t>
            </a:r>
            <a:r>
              <a:rPr lang="en-US" sz="2200" dirty="0">
                <a:latin typeface="Times New Roman" pitchFamily="18" charset="0"/>
                <a:cs typeface="Times New Roman" pitchFamily="18" charset="0"/>
              </a:rPr>
              <a:t>Coca</a:t>
            </a:r>
            <a:r>
              <a:rPr lang="ru-RU" sz="2200" dirty="0">
                <a:latin typeface="Times New Roman" pitchFamily="18" charset="0"/>
                <a:cs typeface="Times New Roman" pitchFamily="18" charset="0"/>
              </a:rPr>
              <a:t>-</a:t>
            </a:r>
            <a:r>
              <a:rPr lang="en-US" sz="2200" dirty="0">
                <a:latin typeface="Times New Roman" pitchFamily="18" charset="0"/>
                <a:cs typeface="Times New Roman" pitchFamily="18" charset="0"/>
              </a:rPr>
              <a:t>Cola </a:t>
            </a:r>
            <a:r>
              <a:rPr lang="ru-RU" sz="2200" dirty="0">
                <a:latin typeface="Times New Roman" pitchFamily="18" charset="0"/>
                <a:cs typeface="Times New Roman" pitchFamily="18" charset="0"/>
              </a:rPr>
              <a:t>ежегодно тратят сотни млн долл. на рекламу своей продукции, что оказывается не по карману для </a:t>
            </a:r>
            <a:r>
              <a:rPr lang="ru-RU" sz="2200" dirty="0">
                <a:latin typeface="Times New Roman" pitchFamily="18" charset="0"/>
                <a:cs typeface="Times New Roman" pitchFamily="18" charset="0"/>
              </a:rPr>
              <a:t>потенциальных </a:t>
            </a:r>
            <a:r>
              <a:rPr lang="ru-RU" sz="2200" dirty="0">
                <a:latin typeface="Times New Roman" pitchFamily="18" charset="0"/>
                <a:cs typeface="Times New Roman" pitchFamily="18" charset="0"/>
              </a:rPr>
              <a:t>соперников, вступающих на рынок "колы</a:t>
            </a:r>
            <a:r>
              <a:rPr lang="ru-RU" sz="2200" dirty="0">
                <a:latin typeface="Times New Roman" pitchFamily="18" charset="0"/>
                <a:cs typeface="Times New Roman" pitchFamily="18" charset="0"/>
              </a:rPr>
              <a:t>".</a:t>
            </a:r>
          </a:p>
          <a:p>
            <a:pPr marL="0" indent="355600" algn="just">
              <a:lnSpc>
                <a:spcPct val="90000"/>
              </a:lnSpc>
            </a:pPr>
            <a:r>
              <a:rPr lang="ru-RU" sz="2200" dirty="0">
                <a:latin typeface="Times New Roman" pitchFamily="18" charset="0"/>
                <a:cs typeface="Times New Roman" pitchFamily="18" charset="0"/>
              </a:rPr>
              <a:t>	Кроме этого, дифференциация продукции может создать барьеры вступления и усилить рыночные позиции производителей. Во многих отраслях - таких как производство сухих завтраков, автомобилей, бытовых приборов и сигарет — производство множества продуктов различных торговых марок, моделей и разновидностей небольшим количеством предприятий нормальное явление. В некоторой степени разнообразие объясняется стремлением привлечь как можно больше целевых покупателей. Однако такое количество дифференцированных продуктов способно озадачить потенциальных конкурентов. </a:t>
            </a:r>
          </a:p>
          <a:p>
            <a:pPr marL="0" indent="0" algn="just">
              <a:buNone/>
            </a:pPr>
            <a:endParaRPr lang="ru-RU" sz="2000" dirty="0">
              <a:latin typeface="Times New Roman" pitchFamily="18" charset="0"/>
              <a:cs typeface="Times New Roman" pitchFamily="18" charset="0"/>
            </a:endParaRPr>
          </a:p>
          <a:p>
            <a:pPr marL="0" indent="0">
              <a:buNone/>
            </a:pPr>
            <a:endParaRPr lang="ru-RU" sz="2000" dirty="0">
              <a:latin typeface="Times New Roman" pitchFamily="18" charset="0"/>
              <a:cs typeface="Times New Roman" pitchFamily="18" charset="0"/>
            </a:endParaRPr>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t="45674" b="21252"/>
          <a:stretch/>
        </p:blipFill>
        <p:spPr>
          <a:xfrm>
            <a:off x="2483768" y="5691085"/>
            <a:ext cx="4704184" cy="1166915"/>
          </a:xfrm>
          <a:prstGeom prst="rect">
            <a:avLst/>
          </a:prstGeom>
        </p:spPr>
      </p:pic>
    </p:spTree>
    <p:extLst>
      <p:ext uri="{BB962C8B-B14F-4D97-AF65-F5344CB8AC3E}">
        <p14:creationId xmlns:p14="http://schemas.microsoft.com/office/powerpoint/2010/main" val="18516173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83568" y="1208509"/>
            <a:ext cx="8229600" cy="5649491"/>
          </a:xfrm>
        </p:spPr>
        <p:txBody>
          <a:bodyPr>
            <a:normAutofit/>
          </a:bodyPr>
          <a:lstStyle/>
          <a:p>
            <a:pPr marL="0" indent="355600" algn="just">
              <a:lnSpc>
                <a:spcPct val="90000"/>
              </a:lnSpc>
            </a:pPr>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Спрос на каждый из дифференцированных продуктов настолько мал, что рынок каждого из этих продуктов не в состоянии вместить большое количество предприятий, осуществляющих свою деятельность в точке минимума своих </a:t>
            </a:r>
            <a:r>
              <a:rPr lang="en-US" sz="2000" dirty="0">
                <a:latin typeface="Times New Roman" pitchFamily="18" charset="0"/>
                <a:cs typeface="Times New Roman" pitchFamily="18" charset="0"/>
              </a:rPr>
              <a:t>U</a:t>
            </a:r>
            <a:r>
              <a:rPr lang="ru-RU" sz="2000" dirty="0">
                <a:latin typeface="Times New Roman" pitchFamily="18" charset="0"/>
                <a:cs typeface="Times New Roman" pitchFamily="18" charset="0"/>
              </a:rPr>
              <a:t>-образных кривых издержек. В конечном счете кривая спроса </a:t>
            </a:r>
            <a:r>
              <a:rPr lang="en-US" sz="2000" dirty="0">
                <a:latin typeface="Times New Roman" pitchFamily="18" charset="0"/>
                <a:cs typeface="Times New Roman" pitchFamily="18" charset="0"/>
              </a:rPr>
              <a:t>DD </a:t>
            </a:r>
            <a:r>
              <a:rPr lang="ru-RU" sz="2000" dirty="0">
                <a:latin typeface="Times New Roman" pitchFamily="18" charset="0"/>
                <a:cs typeface="Times New Roman" pitchFamily="18" charset="0"/>
              </a:rPr>
              <a:t>на рис. 2 (см. график справа) из положения совершенной конкуренции сжимается влево настолько, что напоминает больше кривые спроса монополии и олигополии (см. график слева и в центре). Отсюда следует, что дифференциация продукции, так же как и тарифы, провоцирует увеличение концентрации производства и способствует несовершенной конкуренции.</a:t>
            </a:r>
          </a:p>
          <a:p>
            <a:pPr marL="0" indent="0" algn="just">
              <a:buNone/>
            </a:pPr>
            <a:endParaRPr lang="ru-RU" sz="2000" dirty="0">
              <a:latin typeface="Times New Roman" pitchFamily="18" charset="0"/>
              <a:cs typeface="Times New Roman" pitchFamily="18" charset="0"/>
            </a:endParaRPr>
          </a:p>
        </p:txBody>
      </p:sp>
      <p:pic>
        <p:nvPicPr>
          <p:cNvPr id="4" name="Объект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732" y="4038686"/>
            <a:ext cx="5359839" cy="2159967"/>
          </a:xfrm>
          <a:prstGeom prst="rect">
            <a:avLst/>
          </a:prstGeom>
        </p:spPr>
      </p:pic>
      <p:sp>
        <p:nvSpPr>
          <p:cNvPr id="5" name="Прямоугольник 4"/>
          <p:cNvSpPr/>
          <p:nvPr/>
        </p:nvSpPr>
        <p:spPr>
          <a:xfrm>
            <a:off x="905697" y="6335013"/>
            <a:ext cx="7963908" cy="338554"/>
          </a:xfrm>
          <a:prstGeom prst="rect">
            <a:avLst/>
          </a:prstGeom>
        </p:spPr>
        <p:txBody>
          <a:bodyPr wrap="square">
            <a:spAutoFit/>
          </a:bodyPr>
          <a:lstStyle/>
          <a:p>
            <a:r>
              <a:rPr lang="ru-RU" sz="1600" dirty="0">
                <a:latin typeface="Times New Roman" pitchFamily="18" charset="0"/>
                <a:cs typeface="Times New Roman" pitchFamily="18" charset="0"/>
              </a:rPr>
              <a:t>Рис.2. Зависимость типа рыночной структуры от таких факторов как издержки и спрос</a:t>
            </a:r>
          </a:p>
        </p:txBody>
      </p:sp>
    </p:spTree>
    <p:extLst>
      <p:ext uri="{BB962C8B-B14F-4D97-AF65-F5344CB8AC3E}">
        <p14:creationId xmlns:p14="http://schemas.microsoft.com/office/powerpoint/2010/main" val="1772927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smtClean="0">
                <a:latin typeface="Times New Roman" pitchFamily="18" charset="0"/>
                <a:cs typeface="Times New Roman" pitchFamily="18" charset="0"/>
              </a:rPr>
              <a:t>Предельный доход и монополия</a:t>
            </a:r>
            <a:endParaRPr lang="ru-RU" b="1"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a:bodyPr>
          <a:lstStyle/>
          <a:p>
            <a:pPr marL="0" indent="355600" algn="just">
              <a:lnSpc>
                <a:spcPct val="90000"/>
              </a:lnSpc>
            </a:pPr>
            <a:r>
              <a:rPr lang="ru-RU" sz="2000" dirty="0">
                <a:latin typeface="Times New Roman" pitchFamily="18" charset="0"/>
                <a:cs typeface="Times New Roman" pitchFamily="18" charset="0"/>
              </a:rPr>
              <a:t>В данном разделе мы изучим самое яркое проявление </a:t>
            </a:r>
            <a:r>
              <a:rPr lang="ru-RU" sz="2000" dirty="0">
                <a:latin typeface="Times New Roman" pitchFamily="18" charset="0"/>
                <a:cs typeface="Times New Roman" pitchFamily="18" charset="0"/>
              </a:rPr>
              <a:t>несовершенной </a:t>
            </a:r>
            <a:r>
              <a:rPr lang="ru-RU" sz="2000" dirty="0">
                <a:latin typeface="Times New Roman" pitchFamily="18" charset="0"/>
                <a:cs typeface="Times New Roman" pitchFamily="18" charset="0"/>
              </a:rPr>
              <a:t>конкуренции — монополию. Мы проанализируем основные недостатки несовершенной конкуренции, такие как снижение объемов выпуска и повышение цен, и познакомимся с новым понятием "предельный доход", которое применимо как к </a:t>
            </a:r>
            <a:r>
              <a:rPr lang="ru-RU" sz="2000" dirty="0" err="1">
                <a:latin typeface="Times New Roman" pitchFamily="18" charset="0"/>
                <a:cs typeface="Times New Roman" pitchFamily="18" charset="0"/>
              </a:rPr>
              <a:t>олигополистам</a:t>
            </a:r>
            <a:r>
              <a:rPr lang="ru-RU" sz="2000" dirty="0">
                <a:latin typeface="Times New Roman" pitchFamily="18" charset="0"/>
                <a:cs typeface="Times New Roman" pitchFamily="18" charset="0"/>
              </a:rPr>
              <a:t>, так и к субъектам совершенной конкуренции.</a:t>
            </a:r>
          </a:p>
          <a:p>
            <a:pPr marL="0" indent="0">
              <a:buNone/>
            </a:pP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4365104"/>
            <a:ext cx="3712409" cy="2383474"/>
          </a:xfrm>
          <a:prstGeom prst="rect">
            <a:avLst/>
          </a:prstGeom>
        </p:spPr>
      </p:pic>
    </p:spTree>
    <p:extLst>
      <p:ext uri="{BB962C8B-B14F-4D97-AF65-F5344CB8AC3E}">
        <p14:creationId xmlns:p14="http://schemas.microsoft.com/office/powerpoint/2010/main" val="39846444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cap="small" dirty="0">
                <a:latin typeface="Times New Roman" pitchFamily="18" charset="0"/>
                <a:cs typeface="Times New Roman" pitchFamily="18" charset="0"/>
              </a:rPr>
              <a:t>понятие </a:t>
            </a:r>
            <a:r>
              <a:rPr lang="ru-RU" sz="3200" cap="small" dirty="0" smtClean="0">
                <a:latin typeface="Times New Roman" pitchFamily="18" charset="0"/>
                <a:cs typeface="Times New Roman" pitchFamily="18" charset="0"/>
              </a:rPr>
              <a:t>«предельного дохода»</a:t>
            </a:r>
            <a:br>
              <a:rPr lang="ru-RU" sz="3200" cap="small" dirty="0" smtClean="0">
                <a:latin typeface="Times New Roman" pitchFamily="18" charset="0"/>
                <a:cs typeface="Times New Roman" pitchFamily="18" charset="0"/>
              </a:rPr>
            </a:br>
            <a:r>
              <a:rPr lang="ru-RU" sz="3200" dirty="0">
                <a:latin typeface="Times New Roman" pitchFamily="18" charset="0"/>
                <a:cs typeface="Times New Roman" pitchFamily="18" charset="0"/>
              </a:rPr>
              <a:t>Цена, количество и общий </a:t>
            </a:r>
            <a:r>
              <a:rPr lang="ru-RU" sz="3200" dirty="0" smtClean="0">
                <a:latin typeface="Times New Roman" pitchFamily="18" charset="0"/>
                <a:cs typeface="Times New Roman" pitchFamily="18" charset="0"/>
              </a:rPr>
              <a:t>доход</a:t>
            </a: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fontScale="77500" lnSpcReduction="20000"/>
          </a:bodyPr>
          <a:lstStyle/>
          <a:p>
            <a:pPr marL="0" indent="355600" algn="just">
              <a:lnSpc>
                <a:spcPct val="110000"/>
              </a:lnSpc>
            </a:pPr>
            <a:r>
              <a:rPr lang="ru-RU" sz="2000" dirty="0" smtClean="0">
                <a:latin typeface="Times New Roman" pitchFamily="18" charset="0"/>
                <a:cs typeface="Times New Roman" pitchFamily="18" charset="0"/>
              </a:rPr>
              <a:t>	</a:t>
            </a:r>
            <a:r>
              <a:rPr lang="ru-RU" sz="2200" dirty="0">
                <a:latin typeface="Times New Roman" pitchFamily="18" charset="0"/>
                <a:cs typeface="Times New Roman" pitchFamily="18" charset="0"/>
              </a:rPr>
              <a:t>Допустим</a:t>
            </a:r>
            <a:r>
              <a:rPr lang="ru-RU" sz="2200" dirty="0">
                <a:latin typeface="Times New Roman" pitchFamily="18" charset="0"/>
                <a:cs typeface="Times New Roman" pitchFamily="18" charset="0"/>
              </a:rPr>
              <a:t>, предприятие оказывается в один прекрасный день абсолютным монополистом в своей отрасли. Возможно, оно оказалось счастливым обладателем патента на новое </a:t>
            </a:r>
            <a:r>
              <a:rPr lang="ru-RU" sz="2200" dirty="0">
                <a:latin typeface="Times New Roman" pitchFamily="18" charset="0"/>
                <a:cs typeface="Times New Roman" pitchFamily="18" charset="0"/>
              </a:rPr>
              <a:t>лекарство </a:t>
            </a:r>
            <a:r>
              <a:rPr lang="ru-RU" sz="2200" dirty="0">
                <a:latin typeface="Times New Roman" pitchFamily="18" charset="0"/>
                <a:cs typeface="Times New Roman" pitchFamily="18" charset="0"/>
              </a:rPr>
              <a:t>от рака, а может быть, оно имеет в своем </a:t>
            </a:r>
            <a:r>
              <a:rPr lang="ru-RU" sz="2200" dirty="0">
                <a:latin typeface="Times New Roman" pitchFamily="18" charset="0"/>
                <a:cs typeface="Times New Roman" pitchFamily="18" charset="0"/>
              </a:rPr>
              <a:t>распоряжении </a:t>
            </a:r>
            <a:r>
              <a:rPr lang="ru-RU" sz="2200" dirty="0">
                <a:latin typeface="Times New Roman" pitchFamily="18" charset="0"/>
                <a:cs typeface="Times New Roman" pitchFamily="18" charset="0"/>
              </a:rPr>
              <a:t>эксклюзивную </a:t>
            </a:r>
            <a:r>
              <a:rPr lang="ru-RU" sz="2200" dirty="0" err="1">
                <a:latin typeface="Times New Roman" pitchFamily="18" charset="0"/>
                <a:cs typeface="Times New Roman" pitchFamily="18" charset="0"/>
              </a:rPr>
              <a:t>франчайзинговую</a:t>
            </a:r>
            <a:r>
              <a:rPr lang="ru-RU" sz="2200" dirty="0">
                <a:latin typeface="Times New Roman" pitchFamily="18" charset="0"/>
                <a:cs typeface="Times New Roman" pitchFamily="18" charset="0"/>
              </a:rPr>
              <a:t> монополию, дающую право продавать электроэнергию в данном регионе. Если </a:t>
            </a:r>
            <a:r>
              <a:rPr lang="ru-RU" sz="2200" dirty="0">
                <a:latin typeface="Times New Roman" pitchFamily="18" charset="0"/>
                <a:cs typeface="Times New Roman" pitchFamily="18" charset="0"/>
              </a:rPr>
              <a:t>монополист </a:t>
            </a:r>
            <a:r>
              <a:rPr lang="ru-RU" sz="2200" dirty="0">
                <a:latin typeface="Times New Roman" pitchFamily="18" charset="0"/>
                <a:cs typeface="Times New Roman" pitchFamily="18" charset="0"/>
              </a:rPr>
              <a:t>стремится к максимизации прибыли, то какую цену он должен назначать и какой объем выпуска производить</a:t>
            </a:r>
            <a:r>
              <a:rPr lang="ru-RU" sz="2200" dirty="0">
                <a:latin typeface="Times New Roman" pitchFamily="18" charset="0"/>
                <a:cs typeface="Times New Roman" pitchFamily="18" charset="0"/>
              </a:rPr>
              <a:t>?</a:t>
            </a:r>
          </a:p>
          <a:p>
            <a:pPr marL="0" indent="355600" algn="just">
              <a:lnSpc>
                <a:spcPct val="110000"/>
              </a:lnSpc>
            </a:pPr>
            <a:r>
              <a:rPr lang="ru-RU" sz="2200" dirty="0">
                <a:latin typeface="Times New Roman" pitchFamily="18" charset="0"/>
                <a:cs typeface="Times New Roman" pitchFamily="18" charset="0"/>
              </a:rPr>
              <a:t>	Чтобы ответить на эти вопросы, нам нужно ввести новое понятие, "предельный доход" (или М</a:t>
            </a:r>
            <a:r>
              <a:rPr lang="en-US" sz="2200" dirty="0">
                <a:latin typeface="Times New Roman" pitchFamily="18" charset="0"/>
                <a:cs typeface="Times New Roman" pitchFamily="18" charset="0"/>
              </a:rPr>
              <a:t>R</a:t>
            </a:r>
            <a:r>
              <a:rPr lang="ru-RU" sz="2200" dirty="0">
                <a:latin typeface="Times New Roman" pitchFamily="18" charset="0"/>
                <a:cs typeface="Times New Roman" pitchFamily="18" charset="0"/>
              </a:rPr>
              <a:t>). Исходя из кривой спроса данного предприятия, мы знаем соотношение цены (Р) и проданного количества продукции (</a:t>
            </a:r>
            <a:r>
              <a:rPr lang="en-US" sz="2200" dirty="0">
                <a:latin typeface="Times New Roman" pitchFamily="18" charset="0"/>
                <a:cs typeface="Times New Roman" pitchFamily="18" charset="0"/>
              </a:rPr>
              <a:t>q</a:t>
            </a:r>
            <a:r>
              <a:rPr lang="ru-RU" sz="2200" dirty="0">
                <a:latin typeface="Times New Roman" pitchFamily="18" charset="0"/>
                <a:cs typeface="Times New Roman" pitchFamily="18" charset="0"/>
              </a:rPr>
              <a:t>). Это видно в столбцах (1) и (2) табл.3 и на рис.3 (см. график слева) в виде кривой спроса монополиста (</a:t>
            </a:r>
            <a:r>
              <a:rPr lang="en-US" sz="2200" dirty="0" err="1">
                <a:latin typeface="Times New Roman" pitchFamily="18" charset="0"/>
                <a:cs typeface="Times New Roman" pitchFamily="18" charset="0"/>
              </a:rPr>
              <a:t>dd</a:t>
            </a:r>
            <a:r>
              <a:rPr lang="ru-RU" sz="2200" dirty="0">
                <a:latin typeface="Times New Roman" pitchFamily="18" charset="0"/>
                <a:cs typeface="Times New Roman" pitchFamily="18" charset="0"/>
              </a:rPr>
              <a:t>).</a:t>
            </a:r>
          </a:p>
          <a:p>
            <a:pPr marL="0" indent="0" algn="just">
              <a:buNone/>
            </a:pPr>
            <a:endParaRPr lang="ru-RU" sz="2000" dirty="0" smtClean="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a:p>
            <a:pPr algn="just"/>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11313899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3299"/>
            <a:ext cx="8229600" cy="490066"/>
          </a:xfrm>
        </p:spPr>
        <p:txBody>
          <a:bodyPr>
            <a:normAutofit/>
          </a:bodyPr>
          <a:lstStyle/>
          <a:p>
            <a:r>
              <a:rPr lang="ru-RU" sz="2000" dirty="0" smtClean="0">
                <a:latin typeface="Times New Roman" pitchFamily="18" charset="0"/>
                <a:cs typeface="Times New Roman" pitchFamily="18" charset="0"/>
              </a:rPr>
              <a:t>Таблица 3. Расчет предельного дохода на основе функции спроса</a:t>
            </a:r>
            <a:endParaRPr lang="ru-RU" sz="2000" dirty="0">
              <a:latin typeface="Times New Roman" pitchFamily="18" charset="0"/>
              <a:cs typeface="Times New Roman"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2156938726"/>
              </p:ext>
            </p:extLst>
          </p:nvPr>
        </p:nvGraphicFramePr>
        <p:xfrm>
          <a:off x="0" y="476672"/>
          <a:ext cx="9144000" cy="6400800"/>
        </p:xfrm>
        <a:graphic>
          <a:graphicData uri="http://schemas.openxmlformats.org/drawingml/2006/table">
            <a:tbl>
              <a:tblPr firstRow="1" bandRow="1">
                <a:tableStyleId>{5C22544A-7EE6-4342-B048-85BDC9FD1C3A}</a:tableStyleId>
              </a:tblPr>
              <a:tblGrid>
                <a:gridCol w="2286000"/>
                <a:gridCol w="2286000"/>
                <a:gridCol w="2286000"/>
                <a:gridCol w="2286000"/>
              </a:tblGrid>
              <a:tr h="288032">
                <a:tc gridSpan="4">
                  <a:txBody>
                    <a:bodyPr/>
                    <a:lstStyle/>
                    <a:p>
                      <a:pPr algn="ctr"/>
                      <a:r>
                        <a:rPr lang="ru-RU" dirty="0" smtClean="0"/>
                        <a:t>Общий и предельный доход</a:t>
                      </a:r>
                      <a:endParaRPr lang="ru-RU" dirty="0"/>
                    </a:p>
                  </a:txBody>
                  <a:tcPr/>
                </a:tc>
                <a:tc hMerge="1">
                  <a:txBody>
                    <a:bodyPr/>
                    <a:lstStyle/>
                    <a:p>
                      <a:endParaRPr lang="ru-RU" dirty="0"/>
                    </a:p>
                  </a:txBody>
                  <a:tcPr/>
                </a:tc>
                <a:tc hMerge="1">
                  <a:txBody>
                    <a:bodyPr/>
                    <a:lstStyle/>
                    <a:p>
                      <a:endParaRPr lang="ru-RU" dirty="0"/>
                    </a:p>
                  </a:txBody>
                  <a:tcPr/>
                </a:tc>
                <a:tc hMerge="1">
                  <a:txBody>
                    <a:bodyPr/>
                    <a:lstStyle/>
                    <a:p>
                      <a:endParaRPr lang="ru-RU" dirty="0"/>
                    </a:p>
                  </a:txBody>
                  <a:tcPr/>
                </a:tc>
              </a:tr>
              <a:tr h="570344">
                <a:tc>
                  <a:txBody>
                    <a:bodyPr/>
                    <a:lstStyle/>
                    <a:p>
                      <a:r>
                        <a:rPr lang="ru-RU" sz="1600" dirty="0" smtClean="0"/>
                        <a:t>Количество </a:t>
                      </a:r>
                      <a:r>
                        <a:rPr lang="en-US" sz="1600" dirty="0" smtClean="0"/>
                        <a:t>q</a:t>
                      </a:r>
                    </a:p>
                    <a:p>
                      <a:endParaRPr lang="ru-RU" sz="1600" dirty="0" smtClean="0"/>
                    </a:p>
                    <a:p>
                      <a:r>
                        <a:rPr lang="en-US" sz="1600" dirty="0" smtClean="0"/>
                        <a:t>(1)</a:t>
                      </a:r>
                    </a:p>
                  </a:txBody>
                  <a:tcPr/>
                </a:tc>
                <a:tc>
                  <a:txBody>
                    <a:bodyPr/>
                    <a:lstStyle/>
                    <a:p>
                      <a:r>
                        <a:rPr lang="ru-RU" sz="1600" dirty="0" smtClean="0"/>
                        <a:t>Цена</a:t>
                      </a:r>
                    </a:p>
                    <a:p>
                      <a:r>
                        <a:rPr lang="en-US" sz="1600" dirty="0" smtClean="0"/>
                        <a:t>P=AR=TR/q</a:t>
                      </a:r>
                      <a:r>
                        <a:rPr lang="en-US" sz="1600" baseline="0" dirty="0" smtClean="0"/>
                        <a:t> </a:t>
                      </a:r>
                      <a:r>
                        <a:rPr lang="ru-RU" sz="1600" baseline="0" dirty="0" smtClean="0"/>
                        <a:t>(долл.)</a:t>
                      </a:r>
                    </a:p>
                    <a:p>
                      <a:r>
                        <a:rPr lang="ru-RU" sz="1600" baseline="0" dirty="0" smtClean="0"/>
                        <a:t>(2)</a:t>
                      </a:r>
                      <a:endParaRPr lang="ru-RU" sz="1600" dirty="0"/>
                    </a:p>
                  </a:txBody>
                  <a:tcPr/>
                </a:tc>
                <a:tc>
                  <a:txBody>
                    <a:bodyPr/>
                    <a:lstStyle/>
                    <a:p>
                      <a:r>
                        <a:rPr lang="ru-RU" sz="1600" dirty="0" smtClean="0"/>
                        <a:t>Общий</a:t>
                      </a:r>
                      <a:r>
                        <a:rPr lang="ru-RU" sz="1600" baseline="0" dirty="0" smtClean="0"/>
                        <a:t> доход</a:t>
                      </a:r>
                    </a:p>
                    <a:p>
                      <a:r>
                        <a:rPr lang="en-US" sz="1600" baseline="0" dirty="0" smtClean="0"/>
                        <a:t>TR=P*q </a:t>
                      </a:r>
                      <a:r>
                        <a:rPr lang="ru-RU" sz="1600" baseline="0" dirty="0" smtClean="0"/>
                        <a:t>(долл.)</a:t>
                      </a:r>
                    </a:p>
                    <a:p>
                      <a:r>
                        <a:rPr lang="ru-RU" sz="1600" baseline="0" dirty="0" smtClean="0"/>
                        <a:t>(3)</a:t>
                      </a:r>
                      <a:endParaRPr lang="ru-RU" sz="1600" dirty="0"/>
                    </a:p>
                  </a:txBody>
                  <a:tcPr/>
                </a:tc>
                <a:tc>
                  <a:txBody>
                    <a:bodyPr/>
                    <a:lstStyle/>
                    <a:p>
                      <a:r>
                        <a:rPr lang="ru-RU" sz="1600" dirty="0" smtClean="0"/>
                        <a:t>Предельный</a:t>
                      </a:r>
                      <a:r>
                        <a:rPr lang="ru-RU" sz="1600" baseline="0" dirty="0" smtClean="0"/>
                        <a:t> доход </a:t>
                      </a:r>
                      <a:r>
                        <a:rPr lang="en-US" sz="1600" baseline="0" dirty="0" smtClean="0"/>
                        <a:t>MR </a:t>
                      </a:r>
                      <a:r>
                        <a:rPr lang="ru-RU" sz="1600" baseline="0" dirty="0" smtClean="0"/>
                        <a:t>(долл.)</a:t>
                      </a:r>
                    </a:p>
                    <a:p>
                      <a:r>
                        <a:rPr lang="ru-RU" sz="1600" baseline="0" dirty="0" smtClean="0"/>
                        <a:t>(4)</a:t>
                      </a:r>
                      <a:endParaRPr lang="ru-RU" sz="1600" dirty="0"/>
                    </a:p>
                  </a:txBody>
                  <a:tcPr/>
                </a:tc>
              </a:tr>
              <a:tr h="5112064">
                <a:tc>
                  <a:txBody>
                    <a:bodyPr/>
                    <a:lstStyle/>
                    <a:p>
                      <a:r>
                        <a:rPr lang="en-US" sz="1600" dirty="0" smtClean="0"/>
                        <a:t>0</a:t>
                      </a:r>
                    </a:p>
                    <a:p>
                      <a:endParaRPr lang="en-US" sz="1600" dirty="0" smtClean="0"/>
                    </a:p>
                    <a:p>
                      <a:r>
                        <a:rPr lang="en-US" sz="1600" dirty="0" smtClean="0"/>
                        <a:t>1</a:t>
                      </a:r>
                    </a:p>
                    <a:p>
                      <a:endParaRPr lang="en-US" sz="1600" dirty="0" smtClean="0"/>
                    </a:p>
                    <a:p>
                      <a:r>
                        <a:rPr lang="en-US" sz="1600" dirty="0" smtClean="0"/>
                        <a:t>2</a:t>
                      </a:r>
                    </a:p>
                    <a:p>
                      <a:endParaRPr lang="en-US" sz="1600" dirty="0" smtClean="0"/>
                    </a:p>
                    <a:p>
                      <a:r>
                        <a:rPr lang="en-US" sz="1600" dirty="0" smtClean="0"/>
                        <a:t>3</a:t>
                      </a:r>
                    </a:p>
                    <a:p>
                      <a:endParaRPr lang="en-US" sz="1600" dirty="0" smtClean="0"/>
                    </a:p>
                    <a:p>
                      <a:r>
                        <a:rPr lang="en-US" sz="1600" dirty="0" smtClean="0"/>
                        <a:t>4</a:t>
                      </a:r>
                    </a:p>
                    <a:p>
                      <a:endParaRPr lang="en-US" sz="1600" dirty="0" smtClean="0"/>
                    </a:p>
                    <a:p>
                      <a:r>
                        <a:rPr lang="en-US" sz="1600" dirty="0" smtClean="0"/>
                        <a:t>5</a:t>
                      </a:r>
                    </a:p>
                    <a:p>
                      <a:endParaRPr lang="en-US" sz="1600" dirty="0" smtClean="0"/>
                    </a:p>
                    <a:p>
                      <a:r>
                        <a:rPr lang="en-US" sz="1600" dirty="0" smtClean="0"/>
                        <a:t>6</a:t>
                      </a:r>
                    </a:p>
                    <a:p>
                      <a:endParaRPr lang="en-US" sz="1600" dirty="0" smtClean="0"/>
                    </a:p>
                    <a:p>
                      <a:r>
                        <a:rPr lang="en-US" sz="1600" dirty="0" smtClean="0"/>
                        <a:t>7</a:t>
                      </a:r>
                    </a:p>
                    <a:p>
                      <a:endParaRPr lang="en-US" sz="1600" dirty="0" smtClean="0"/>
                    </a:p>
                    <a:p>
                      <a:r>
                        <a:rPr lang="en-US" sz="1600" dirty="0" smtClean="0"/>
                        <a:t>8</a:t>
                      </a:r>
                    </a:p>
                    <a:p>
                      <a:endParaRPr lang="en-US" sz="1600" dirty="0" smtClean="0"/>
                    </a:p>
                    <a:p>
                      <a:r>
                        <a:rPr lang="en-US" sz="1600" dirty="0" smtClean="0"/>
                        <a:t>9</a:t>
                      </a:r>
                    </a:p>
                    <a:p>
                      <a:endParaRPr lang="en-US" sz="1600" dirty="0" smtClean="0"/>
                    </a:p>
                    <a:p>
                      <a:r>
                        <a:rPr lang="en-US" sz="1600" dirty="0" smtClean="0"/>
                        <a:t>10</a:t>
                      </a:r>
                      <a:endParaRPr lang="ru-RU" sz="1600" dirty="0"/>
                    </a:p>
                  </a:txBody>
                  <a:tcPr/>
                </a:tc>
                <a:tc>
                  <a:txBody>
                    <a:bodyPr/>
                    <a:lstStyle/>
                    <a:p>
                      <a:r>
                        <a:rPr lang="ru-RU" sz="1600" dirty="0" smtClean="0"/>
                        <a:t>200</a:t>
                      </a:r>
                    </a:p>
                    <a:p>
                      <a:endParaRPr lang="ru-RU" sz="1600" dirty="0" smtClean="0"/>
                    </a:p>
                    <a:p>
                      <a:r>
                        <a:rPr lang="ru-RU" sz="1600" dirty="0" smtClean="0"/>
                        <a:t>180</a:t>
                      </a:r>
                    </a:p>
                    <a:p>
                      <a:endParaRPr lang="ru-RU" sz="1600" dirty="0" smtClean="0"/>
                    </a:p>
                    <a:p>
                      <a:r>
                        <a:rPr lang="ru-RU" sz="1600" dirty="0" smtClean="0"/>
                        <a:t>160</a:t>
                      </a:r>
                    </a:p>
                    <a:p>
                      <a:endParaRPr lang="ru-RU" sz="1600" dirty="0" smtClean="0"/>
                    </a:p>
                    <a:p>
                      <a:r>
                        <a:rPr lang="ru-RU" sz="1600" dirty="0" smtClean="0"/>
                        <a:t>140</a:t>
                      </a:r>
                    </a:p>
                    <a:p>
                      <a:endParaRPr lang="ru-RU" sz="1600" dirty="0" smtClean="0"/>
                    </a:p>
                    <a:p>
                      <a:r>
                        <a:rPr lang="ru-RU" sz="1600" dirty="0" smtClean="0"/>
                        <a:t>120</a:t>
                      </a:r>
                    </a:p>
                    <a:p>
                      <a:endParaRPr lang="ru-RU" sz="1600" dirty="0" smtClean="0"/>
                    </a:p>
                    <a:p>
                      <a:r>
                        <a:rPr lang="ru-RU" sz="1600" dirty="0" smtClean="0"/>
                        <a:t>100</a:t>
                      </a:r>
                    </a:p>
                    <a:p>
                      <a:endParaRPr lang="ru-RU" sz="1600" dirty="0" smtClean="0"/>
                    </a:p>
                    <a:p>
                      <a:r>
                        <a:rPr lang="ru-RU" sz="1600" dirty="0" smtClean="0"/>
                        <a:t>80</a:t>
                      </a:r>
                    </a:p>
                    <a:p>
                      <a:endParaRPr lang="ru-RU" sz="1600" dirty="0" smtClean="0"/>
                    </a:p>
                    <a:p>
                      <a:r>
                        <a:rPr lang="ru-RU" sz="1600" dirty="0" smtClean="0"/>
                        <a:t>60</a:t>
                      </a:r>
                    </a:p>
                    <a:p>
                      <a:endParaRPr lang="ru-RU" sz="1600" dirty="0" smtClean="0"/>
                    </a:p>
                    <a:p>
                      <a:r>
                        <a:rPr lang="ru-RU" sz="1600" dirty="0" smtClean="0"/>
                        <a:t>40</a:t>
                      </a:r>
                    </a:p>
                    <a:p>
                      <a:endParaRPr lang="ru-RU" sz="1600" dirty="0" smtClean="0"/>
                    </a:p>
                    <a:p>
                      <a:r>
                        <a:rPr lang="ru-RU" sz="1600" dirty="0" smtClean="0"/>
                        <a:t>-</a:t>
                      </a:r>
                    </a:p>
                    <a:p>
                      <a:endParaRPr lang="ru-RU" sz="1600" dirty="0" smtClean="0"/>
                    </a:p>
                    <a:p>
                      <a:r>
                        <a:rPr lang="ru-RU" sz="1600" dirty="0" smtClean="0"/>
                        <a:t>0</a:t>
                      </a:r>
                      <a:endParaRPr lang="ru-RU" sz="1600" dirty="0"/>
                    </a:p>
                  </a:txBody>
                  <a:tcPr/>
                </a:tc>
                <a:tc>
                  <a:txBody>
                    <a:bodyPr/>
                    <a:lstStyle/>
                    <a:p>
                      <a:r>
                        <a:rPr lang="ru-RU" sz="1600" dirty="0" smtClean="0"/>
                        <a:t>0</a:t>
                      </a:r>
                    </a:p>
                    <a:p>
                      <a:endParaRPr lang="ru-RU" sz="1600" dirty="0" smtClean="0"/>
                    </a:p>
                    <a:p>
                      <a:r>
                        <a:rPr lang="ru-RU" sz="1600" dirty="0" smtClean="0"/>
                        <a:t>180</a:t>
                      </a:r>
                    </a:p>
                    <a:p>
                      <a:endParaRPr lang="ru-RU" sz="1600" dirty="0" smtClean="0"/>
                    </a:p>
                    <a:p>
                      <a:r>
                        <a:rPr lang="ru-RU" sz="1600" dirty="0" smtClean="0"/>
                        <a:t>320</a:t>
                      </a:r>
                    </a:p>
                    <a:p>
                      <a:endParaRPr lang="ru-RU" sz="1600" dirty="0" smtClean="0"/>
                    </a:p>
                    <a:p>
                      <a:r>
                        <a:rPr lang="ru-RU" sz="1600" dirty="0" smtClean="0"/>
                        <a:t>420</a:t>
                      </a:r>
                    </a:p>
                    <a:p>
                      <a:endParaRPr lang="ru-RU" sz="1600" dirty="0" smtClean="0"/>
                    </a:p>
                    <a:p>
                      <a:r>
                        <a:rPr lang="ru-RU" sz="1600" dirty="0" smtClean="0"/>
                        <a:t>480</a:t>
                      </a:r>
                    </a:p>
                    <a:p>
                      <a:endParaRPr lang="ru-RU" sz="1600" dirty="0" smtClean="0"/>
                    </a:p>
                    <a:p>
                      <a:r>
                        <a:rPr lang="ru-RU" sz="1600" dirty="0" smtClean="0"/>
                        <a:t>500</a:t>
                      </a:r>
                    </a:p>
                    <a:p>
                      <a:endParaRPr lang="ru-RU" sz="1600" dirty="0" smtClean="0"/>
                    </a:p>
                    <a:p>
                      <a:r>
                        <a:rPr lang="ru-RU" sz="1600" dirty="0" smtClean="0"/>
                        <a:t>480</a:t>
                      </a:r>
                    </a:p>
                    <a:p>
                      <a:endParaRPr lang="ru-RU" sz="1600" dirty="0" smtClean="0"/>
                    </a:p>
                    <a:p>
                      <a:r>
                        <a:rPr lang="ru-RU" sz="1600" dirty="0" smtClean="0"/>
                        <a:t>-</a:t>
                      </a:r>
                    </a:p>
                    <a:p>
                      <a:endParaRPr lang="ru-RU" sz="1600" dirty="0" smtClean="0"/>
                    </a:p>
                    <a:p>
                      <a:r>
                        <a:rPr lang="ru-RU" sz="1600" dirty="0" smtClean="0"/>
                        <a:t>320</a:t>
                      </a:r>
                    </a:p>
                    <a:p>
                      <a:endParaRPr lang="ru-RU" sz="1600" dirty="0" smtClean="0"/>
                    </a:p>
                    <a:p>
                      <a:r>
                        <a:rPr lang="ru-RU" sz="1600" dirty="0" smtClean="0"/>
                        <a:t>180</a:t>
                      </a:r>
                    </a:p>
                    <a:p>
                      <a:endParaRPr lang="ru-RU" sz="1600" dirty="0" smtClean="0"/>
                    </a:p>
                    <a:p>
                      <a:r>
                        <a:rPr lang="ru-RU" sz="1600" dirty="0" smtClean="0"/>
                        <a:t>0</a:t>
                      </a:r>
                    </a:p>
                  </a:txBody>
                  <a:tcPr/>
                </a:tc>
                <a:tc>
                  <a:txBody>
                    <a:bodyPr/>
                    <a:lstStyle/>
                    <a:p>
                      <a:r>
                        <a:rPr lang="ru-RU" sz="1600" dirty="0" smtClean="0"/>
                        <a:t>+200</a:t>
                      </a:r>
                    </a:p>
                    <a:p>
                      <a:r>
                        <a:rPr lang="ru-RU" sz="1600" b="1" dirty="0" smtClean="0"/>
                        <a:t>+180</a:t>
                      </a:r>
                    </a:p>
                    <a:p>
                      <a:r>
                        <a:rPr lang="ru-RU" sz="1600" b="0" dirty="0" smtClean="0"/>
                        <a:t>+160</a:t>
                      </a:r>
                    </a:p>
                    <a:p>
                      <a:r>
                        <a:rPr lang="ru-RU" sz="1600" b="1" dirty="0" smtClean="0"/>
                        <a:t>+140</a:t>
                      </a:r>
                    </a:p>
                    <a:p>
                      <a:r>
                        <a:rPr lang="ru-RU" sz="1600" b="0" dirty="0" smtClean="0"/>
                        <a:t>+120</a:t>
                      </a:r>
                    </a:p>
                    <a:p>
                      <a:r>
                        <a:rPr lang="ru-RU" sz="1600" b="1" dirty="0" smtClean="0"/>
                        <a:t>+100</a:t>
                      </a:r>
                    </a:p>
                    <a:p>
                      <a:r>
                        <a:rPr lang="ru-RU" sz="1600" b="0" dirty="0" smtClean="0"/>
                        <a:t>+80</a:t>
                      </a:r>
                    </a:p>
                    <a:p>
                      <a:r>
                        <a:rPr lang="ru-RU" sz="1600" b="0" dirty="0" smtClean="0"/>
                        <a:t> -</a:t>
                      </a:r>
                      <a:r>
                        <a:rPr lang="ru-RU" sz="1600" b="0" baseline="0" dirty="0" smtClean="0"/>
                        <a:t> </a:t>
                      </a:r>
                      <a:endParaRPr lang="ru-RU" sz="1600" b="0" dirty="0" smtClean="0"/>
                    </a:p>
                    <a:p>
                      <a:r>
                        <a:rPr lang="ru-RU" sz="1600" b="0" dirty="0" smtClean="0"/>
                        <a:t>+40</a:t>
                      </a:r>
                    </a:p>
                    <a:p>
                      <a:r>
                        <a:rPr lang="ru-RU" sz="1600" b="1" dirty="0" smtClean="0"/>
                        <a:t>+20</a:t>
                      </a:r>
                    </a:p>
                    <a:p>
                      <a:r>
                        <a:rPr lang="ru-RU" sz="1600" b="0" dirty="0" smtClean="0"/>
                        <a:t>0</a:t>
                      </a:r>
                    </a:p>
                    <a:p>
                      <a:r>
                        <a:rPr lang="ru-RU" sz="1600" b="1" dirty="0" smtClean="0"/>
                        <a:t>-20</a:t>
                      </a:r>
                    </a:p>
                    <a:p>
                      <a:r>
                        <a:rPr lang="ru-RU" sz="1600" b="0" dirty="0" smtClean="0"/>
                        <a:t>-40</a:t>
                      </a:r>
                    </a:p>
                    <a:p>
                      <a:r>
                        <a:rPr lang="ru-RU" sz="1600" b="1" dirty="0" smtClean="0"/>
                        <a:t>-60</a:t>
                      </a:r>
                    </a:p>
                    <a:p>
                      <a:r>
                        <a:rPr lang="ru-RU" sz="1600" b="0" dirty="0" smtClean="0"/>
                        <a:t>-80</a:t>
                      </a:r>
                    </a:p>
                    <a:p>
                      <a:r>
                        <a:rPr lang="ru-RU" sz="1600" b="1" dirty="0" smtClean="0"/>
                        <a:t>-100</a:t>
                      </a:r>
                      <a:endParaRPr lang="ru-RU" sz="1600" b="0" dirty="0" smtClean="0"/>
                    </a:p>
                    <a:p>
                      <a:r>
                        <a:rPr lang="ru-RU" sz="1600" b="0" dirty="0" smtClean="0"/>
                        <a:t> - </a:t>
                      </a:r>
                    </a:p>
                    <a:p>
                      <a:r>
                        <a:rPr lang="ru-RU" sz="1600" b="1" dirty="0" smtClean="0"/>
                        <a:t>-140</a:t>
                      </a:r>
                    </a:p>
                    <a:p>
                      <a:r>
                        <a:rPr lang="ru-RU" sz="1600" b="0" dirty="0" smtClean="0"/>
                        <a:t>-160</a:t>
                      </a:r>
                    </a:p>
                    <a:p>
                      <a:r>
                        <a:rPr lang="ru-RU" sz="1600" b="1" dirty="0" smtClean="0"/>
                        <a:t>-180</a:t>
                      </a:r>
                      <a:endParaRPr lang="ru-RU" sz="1600" b="1" dirty="0"/>
                    </a:p>
                  </a:txBody>
                  <a:tcPr/>
                </a:tc>
              </a:tr>
            </a:tbl>
          </a:graphicData>
        </a:graphic>
      </p:graphicFrame>
      <p:cxnSp>
        <p:nvCxnSpPr>
          <p:cNvPr id="6" name="Прямая соединительная линия 5"/>
          <p:cNvCxnSpPr/>
          <p:nvPr/>
        </p:nvCxnSpPr>
        <p:spPr>
          <a:xfrm>
            <a:off x="4932040" y="1844824"/>
            <a:ext cx="172819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flipV="1">
            <a:off x="5004048" y="2060848"/>
            <a:ext cx="165618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5004048" y="2348880"/>
            <a:ext cx="165618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flipV="1">
            <a:off x="5003006" y="2564904"/>
            <a:ext cx="165618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5003006" y="2852936"/>
            <a:ext cx="165618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flipV="1">
            <a:off x="5004048" y="3068960"/>
            <a:ext cx="165514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5004048" y="3284984"/>
            <a:ext cx="1655142"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5004048" y="3573016"/>
            <a:ext cx="165410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5004048" y="3789040"/>
            <a:ext cx="165410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V="1">
            <a:off x="5017666" y="4005064"/>
            <a:ext cx="165410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5006132" y="4293096"/>
            <a:ext cx="165410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flipV="1">
            <a:off x="5017666" y="4509120"/>
            <a:ext cx="165410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5017666" y="4725144"/>
            <a:ext cx="1640482"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V="1">
            <a:off x="5003006" y="5013176"/>
            <a:ext cx="165410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5017666" y="5229200"/>
            <a:ext cx="1640482"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V="1">
            <a:off x="5017666" y="5517232"/>
            <a:ext cx="165410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5011378" y="5733256"/>
            <a:ext cx="164048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flipV="1">
            <a:off x="5019972" y="5949280"/>
            <a:ext cx="165410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a:off x="5016624" y="6237312"/>
            <a:ext cx="164048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flipV="1">
            <a:off x="5019972" y="6453336"/>
            <a:ext cx="1654100"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972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одержимое 4"/>
          <p:cNvSpPr>
            <a:spLocks noGrp="1"/>
          </p:cNvSpPr>
          <p:nvPr>
            <p:ph idx="1"/>
          </p:nvPr>
        </p:nvSpPr>
        <p:spPr>
          <a:xfrm>
            <a:off x="539552" y="548680"/>
            <a:ext cx="8229600" cy="4525963"/>
          </a:xfrm>
        </p:spPr>
        <p:txBody>
          <a:bodyPr>
            <a:noAutofit/>
          </a:bodyPr>
          <a:lstStyle/>
          <a:p>
            <a:pPr algn="ctr">
              <a:buNone/>
            </a:pPr>
            <a:r>
              <a:rPr lang="en-US" sz="2400" dirty="0" smtClean="0">
                <a:latin typeface="Times New Roman" pitchFamily="18" charset="0"/>
                <a:cs typeface="Times New Roman" pitchFamily="18" charset="0"/>
              </a:rPr>
              <a:t>        </a:t>
            </a:r>
            <a:r>
              <a:rPr lang="ru-RU" sz="2000" b="1" dirty="0" smtClean="0">
                <a:latin typeface="Times New Roman" pitchFamily="18" charset="0"/>
                <a:cs typeface="Times New Roman" pitchFamily="18" charset="0"/>
              </a:rPr>
              <a:t>Напоминаем вам значение термина "совершенная конкуренция"</a:t>
            </a:r>
            <a:r>
              <a:rPr lang="ru-RU" sz="2000" dirty="0" smtClean="0">
                <a:latin typeface="Times New Roman" pitchFamily="18" charset="0"/>
                <a:cs typeface="Times New Roman" pitchFamily="18" charset="0"/>
              </a:rPr>
              <a:t>. </a:t>
            </a:r>
            <a:endParaRPr lang="ru-RU" sz="2000" dirty="0" smtClean="0">
              <a:latin typeface="Times New Roman" pitchFamily="18" charset="0"/>
              <a:cs typeface="Times New Roman" pitchFamily="18" charset="0"/>
            </a:endParaRPr>
          </a:p>
          <a:p>
            <a:pPr marL="0" indent="355600" algn="just"/>
            <a:r>
              <a:rPr lang="ru-RU" dirty="0">
                <a:solidFill>
                  <a:schemeClr val="tx1"/>
                </a:solidFill>
                <a:latin typeface="Times New Roman" panose="02020603050405020304" pitchFamily="18" charset="0"/>
                <a:cs typeface="Times New Roman" panose="02020603050405020304" pitchFamily="18" charset="0"/>
              </a:rPr>
              <a:t>Вы уже знаете, что рынок совершенной конкуренции состоит из предприятий, которые слишком малы, чтобы оказывать влияние на рыночную цену. </a:t>
            </a:r>
            <a:r>
              <a:rPr lang="ru-RU" dirty="0">
                <a:solidFill>
                  <a:schemeClr val="tx1"/>
                </a:solidFill>
                <a:latin typeface="Times New Roman" panose="02020603050405020304" pitchFamily="18" charset="0"/>
                <a:cs typeface="Times New Roman" panose="02020603050405020304" pitchFamily="18" charset="0"/>
              </a:rPr>
              <a:t>Поэтому конкурентное предприятие может продать всю свою продукцию лишь по рыночной цене, сложившейся на данный момент, независимо от количества произведенных им товаров</a:t>
            </a:r>
            <a:r>
              <a:rPr lang="ru-RU" dirty="0" smtClean="0">
                <a:solidFill>
                  <a:schemeClr val="tx1"/>
                </a:solidFill>
                <a:latin typeface="Times New Roman" panose="02020603050405020304" pitchFamily="18" charset="0"/>
                <a:cs typeface="Times New Roman" panose="02020603050405020304" pitchFamily="18" charset="0"/>
              </a:rPr>
              <a:t>.</a:t>
            </a:r>
          </a:p>
          <a:p>
            <a:pPr marL="0" indent="355600" algn="just"/>
            <a:r>
              <a:rPr lang="ru-RU"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Следовательно, снижение цены на рынке совершенной конкуренции не имеет смысла. Более того, если же продавец завысит рыночную цену, он не сможет ничего продать, поскольку покупатели отдадут предпочтение конкурентам, предлагающим товары по более низким ценам. </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144" y="4149080"/>
            <a:ext cx="3744416" cy="2496277"/>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Autofit/>
          </a:bodyPr>
          <a:lstStyle/>
          <a:p>
            <a:r>
              <a:rPr lang="ru-RU" sz="2000" dirty="0" smtClean="0">
                <a:latin typeface="Times New Roman" pitchFamily="18" charset="0"/>
                <a:cs typeface="Times New Roman" pitchFamily="18" charset="0"/>
              </a:rPr>
              <a:t>Пояснение к таблице 3</a:t>
            </a:r>
            <a:endParaRPr lang="ru-RU" sz="2000" dirty="0">
              <a:latin typeface="Times New Roman" pitchFamily="18" charset="0"/>
              <a:cs typeface="Times New Roman" pitchFamily="18" charset="0"/>
            </a:endParaRPr>
          </a:p>
        </p:txBody>
      </p:sp>
      <p:sp>
        <p:nvSpPr>
          <p:cNvPr id="3" name="Объект 2"/>
          <p:cNvSpPr>
            <a:spLocks noGrp="1"/>
          </p:cNvSpPr>
          <p:nvPr>
            <p:ph idx="1"/>
          </p:nvPr>
        </p:nvSpPr>
        <p:spPr>
          <a:xfrm>
            <a:off x="611560" y="1412776"/>
            <a:ext cx="8229600" cy="4525963"/>
          </a:xfrm>
        </p:spPr>
        <p:txBody>
          <a:bodyPr vert="horz" lIns="91440" tIns="45720" rIns="91440" bIns="45720" rtlCol="0">
            <a:normAutofit/>
          </a:bodyPr>
          <a:lstStyle/>
          <a:p>
            <a:pPr marL="0" indent="355600" algn="just">
              <a:lnSpc>
                <a:spcPct val="110000"/>
              </a:lnSpc>
            </a:pPr>
            <a:r>
              <a:rPr lang="ru-RU" sz="2000" dirty="0">
                <a:latin typeface="Times New Roman" pitchFamily="18" charset="0"/>
                <a:cs typeface="Times New Roman" pitchFamily="18" charset="0"/>
              </a:rPr>
              <a:t>Общий доход </a:t>
            </a:r>
            <a:r>
              <a:rPr lang="ru-RU" sz="2000" dirty="0">
                <a:latin typeface="Times New Roman" pitchFamily="18" charset="0"/>
                <a:cs typeface="Times New Roman" pitchFamily="18" charset="0"/>
              </a:rPr>
              <a:t>(</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в столбце (3) равен произведению</a:t>
            </a:r>
            <a:r>
              <a:rPr lang="en-US" sz="2000" dirty="0">
                <a:latin typeface="Times New Roman" pitchFamily="18" charset="0"/>
                <a:cs typeface="Times New Roman" pitchFamily="18" charset="0"/>
              </a:rPr>
              <a:t> Р</a:t>
            </a:r>
            <a:r>
              <a:rPr lang="ru-RU" sz="2000" dirty="0">
                <a:latin typeface="Times New Roman" pitchFamily="18" charset="0"/>
                <a:cs typeface="Times New Roman" pitchFamily="18" charset="0"/>
              </a:rPr>
              <a:t> и </a:t>
            </a:r>
            <a:r>
              <a:rPr lang="en-US" sz="2000" dirty="0">
                <a:latin typeface="Times New Roman" pitchFamily="18" charset="0"/>
                <a:cs typeface="Times New Roman" pitchFamily="18" charset="0"/>
              </a:rPr>
              <a:t>q</a:t>
            </a:r>
            <a:r>
              <a:rPr lang="ru-RU" sz="2000" dirty="0">
                <a:latin typeface="Times New Roman" pitchFamily="18" charset="0"/>
                <a:cs typeface="Times New Roman" pitchFamily="18" charset="0"/>
              </a:rPr>
              <a:t>. Чтобы получить предельный доход (</a:t>
            </a:r>
            <a:r>
              <a:rPr lang="en-US" sz="2000" dirty="0">
                <a:latin typeface="Times New Roman" pitchFamily="18" charset="0"/>
                <a:cs typeface="Times New Roman" pitchFamily="18" charset="0"/>
              </a:rPr>
              <a:t>MR</a:t>
            </a:r>
            <a:r>
              <a:rPr lang="ru-RU" sz="2000" dirty="0">
                <a:latin typeface="Times New Roman" pitchFamily="18" charset="0"/>
                <a:cs typeface="Times New Roman" pitchFamily="18" charset="0"/>
              </a:rPr>
              <a:t>), мы увеличиваем </a:t>
            </a:r>
            <a:r>
              <a:rPr lang="en-US" sz="2000" dirty="0">
                <a:latin typeface="Times New Roman" pitchFamily="18" charset="0"/>
                <a:cs typeface="Times New Roman" pitchFamily="18" charset="0"/>
              </a:rPr>
              <a:t>q </a:t>
            </a:r>
            <a:r>
              <a:rPr lang="ru-RU" sz="2000" dirty="0">
                <a:latin typeface="Times New Roman" pitchFamily="18" charset="0"/>
                <a:cs typeface="Times New Roman" pitchFamily="18" charset="0"/>
              </a:rPr>
              <a:t>на единицу и подсчитываем изменение общего дохода. </a:t>
            </a:r>
            <a:r>
              <a:rPr lang="en-US" sz="2000" dirty="0">
                <a:latin typeface="Times New Roman" pitchFamily="18" charset="0"/>
                <a:cs typeface="Times New Roman" pitchFamily="18" charset="0"/>
              </a:rPr>
              <a:t>MR</a:t>
            </a:r>
            <a:r>
              <a:rPr lang="ru-RU" sz="2000" dirty="0">
                <a:latin typeface="Times New Roman" pitchFamily="18" charset="0"/>
                <a:cs typeface="Times New Roman" pitchFamily="18" charset="0"/>
              </a:rPr>
              <a:t> меньше</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чем Р, </a:t>
            </a:r>
            <a:r>
              <a:rPr lang="ru-RU" sz="2000" dirty="0">
                <a:latin typeface="Times New Roman" pitchFamily="18" charset="0"/>
                <a:cs typeface="Times New Roman" pitchFamily="18" charset="0"/>
              </a:rPr>
              <a:t>так как снижение цен на предыдущие единицы продукта для продажи последующей приводит к потере дохода. Обратите внимание, что в начале, когда спрос </a:t>
            </a:r>
            <a:r>
              <a:rPr lang="ru-RU" sz="2000" dirty="0">
                <a:latin typeface="Times New Roman" pitchFamily="18" charset="0"/>
                <a:cs typeface="Times New Roman" pitchFamily="18" charset="0"/>
              </a:rPr>
              <a:t>эластичен, </a:t>
            </a:r>
            <a:r>
              <a:rPr lang="en-US" sz="2000" dirty="0">
                <a:latin typeface="Times New Roman" pitchFamily="18" charset="0"/>
                <a:cs typeface="Times New Roman" pitchFamily="18" charset="0"/>
              </a:rPr>
              <a:t>MR </a:t>
            </a:r>
            <a:r>
              <a:rPr lang="ru-RU" sz="2000" dirty="0">
                <a:latin typeface="Times New Roman" pitchFamily="18" charset="0"/>
                <a:cs typeface="Times New Roman" pitchFamily="18" charset="0"/>
              </a:rPr>
              <a:t>положительна. Но как только спрос становится </a:t>
            </a:r>
            <a:r>
              <a:rPr lang="ru-RU" sz="2000" dirty="0">
                <a:latin typeface="Times New Roman" pitchFamily="18" charset="0"/>
                <a:cs typeface="Times New Roman" pitchFamily="18" charset="0"/>
              </a:rPr>
              <a:t>неэластичным, </a:t>
            </a:r>
            <a:r>
              <a:rPr lang="en-US" sz="2000" dirty="0">
                <a:latin typeface="Times New Roman" pitchFamily="18" charset="0"/>
                <a:cs typeface="Times New Roman" pitchFamily="18" charset="0"/>
              </a:rPr>
              <a:t>MR </a:t>
            </a:r>
            <a:r>
              <a:rPr lang="ru-RU" sz="2000" dirty="0">
                <a:latin typeface="Times New Roman" pitchFamily="18" charset="0"/>
                <a:cs typeface="Times New Roman" pitchFamily="18" charset="0"/>
              </a:rPr>
              <a:t>становится отрицательной, даже если цена по­ложительна.</a:t>
            </a:r>
          </a:p>
        </p:txBody>
      </p:sp>
    </p:spTree>
    <p:extLst>
      <p:ext uri="{BB962C8B-B14F-4D97-AF65-F5344CB8AC3E}">
        <p14:creationId xmlns:p14="http://schemas.microsoft.com/office/powerpoint/2010/main" val="21915591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a:bodyPr>
          <a:lstStyle/>
          <a:p>
            <a:r>
              <a:rPr lang="ru-RU" sz="2000" dirty="0" smtClean="0">
                <a:latin typeface="Times New Roman" pitchFamily="18" charset="0"/>
                <a:cs typeface="Times New Roman" pitchFamily="18" charset="0"/>
              </a:rPr>
              <a:t>Рис.3. Кривая предельного дохода строится на основе кривой спроса</a:t>
            </a: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908720"/>
            <a:ext cx="3600400" cy="5263925"/>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1988840"/>
            <a:ext cx="4047724" cy="2709794"/>
          </a:xfrm>
          <a:prstGeom prst="rect">
            <a:avLst/>
          </a:prstGeom>
        </p:spPr>
      </p:pic>
    </p:spTree>
    <p:extLst>
      <p:ext uri="{BB962C8B-B14F-4D97-AF65-F5344CB8AC3E}">
        <p14:creationId xmlns:p14="http://schemas.microsoft.com/office/powerpoint/2010/main" val="22124926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2000" dirty="0" smtClean="0">
                <a:latin typeface="Times New Roman" pitchFamily="18" charset="0"/>
                <a:cs typeface="Times New Roman" pitchFamily="18" charset="0"/>
              </a:rPr>
              <a:t>Пояснение к рис. 3</a:t>
            </a:r>
            <a:endParaRPr lang="ru-RU" sz="2000" dirty="0">
              <a:latin typeface="Times New Roman" pitchFamily="18" charset="0"/>
              <a:cs typeface="Times New Roman" pitchFamily="18" charset="0"/>
            </a:endParaRPr>
          </a:p>
        </p:txBody>
      </p:sp>
      <p:sp>
        <p:nvSpPr>
          <p:cNvPr id="3" name="Объект 2"/>
          <p:cNvSpPr>
            <a:spLocks noGrp="1"/>
          </p:cNvSpPr>
          <p:nvPr>
            <p:ph idx="1"/>
          </p:nvPr>
        </p:nvSpPr>
        <p:spPr>
          <a:xfrm>
            <a:off x="457200" y="1268760"/>
            <a:ext cx="8229600" cy="4857403"/>
          </a:xfrm>
        </p:spPr>
        <p:txBody>
          <a:bodyPr>
            <a:normAutofit/>
          </a:bodyPr>
          <a:lstStyle/>
          <a:p>
            <a:pPr algn="just"/>
            <a:r>
              <a:rPr lang="ru-RU" sz="2000" dirty="0">
                <a:latin typeface="Times New Roman" pitchFamily="18" charset="0"/>
                <a:cs typeface="Times New Roman" pitchFamily="18" charset="0"/>
              </a:rPr>
              <a:t>На графике </a:t>
            </a:r>
            <a:r>
              <a:rPr lang="ru-RU" sz="2000" dirty="0" smtClean="0">
                <a:latin typeface="Times New Roman" pitchFamily="18" charset="0"/>
                <a:cs typeface="Times New Roman" pitchFamily="18" charset="0"/>
              </a:rPr>
              <a:t>слева </a:t>
            </a:r>
            <a:r>
              <a:rPr lang="ru-RU" sz="2000" dirty="0">
                <a:latin typeface="Times New Roman" pitchFamily="18" charset="0"/>
                <a:cs typeface="Times New Roman" pitchFamily="18" charset="0"/>
              </a:rPr>
              <a:t>ступенчатая линия </a:t>
            </a:r>
            <a:r>
              <a:rPr lang="ru-RU" sz="2000" dirty="0" smtClean="0">
                <a:latin typeface="Times New Roman" pitchFamily="18" charset="0"/>
                <a:cs typeface="Times New Roman" pitchFamily="18" charset="0"/>
              </a:rPr>
              <a:t>показывает </a:t>
            </a:r>
            <a:r>
              <a:rPr lang="ru-RU" sz="2000" dirty="0">
                <a:latin typeface="Times New Roman" pitchFamily="18" charset="0"/>
                <a:cs typeface="Times New Roman" pitchFamily="18" charset="0"/>
              </a:rPr>
              <a:t>приросты общей выручки от продажи дополнительной единицы выпуска.</a:t>
            </a:r>
            <a:r>
              <a:rPr lang="ru-RU" sz="2000" i="1" dirty="0">
                <a:latin typeface="Times New Roman" pitchFamily="18" charset="0"/>
                <a:cs typeface="Times New Roman" pitchFamily="18" charset="0"/>
              </a:rPr>
              <a:t> </a:t>
            </a:r>
            <a:r>
              <a:rPr lang="en-US" sz="2000" i="1" dirty="0">
                <a:latin typeface="Times New Roman" pitchFamily="18" charset="0"/>
                <a:cs typeface="Times New Roman" pitchFamily="18" charset="0"/>
              </a:rPr>
              <a:t>MR</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падает раньше, чем цена, и становится отрицательной на неэластичном </a:t>
            </a:r>
            <a:r>
              <a:rPr lang="ru-RU" sz="2000" dirty="0" smtClean="0">
                <a:latin typeface="Times New Roman" pitchFamily="18" charset="0"/>
                <a:cs typeface="Times New Roman" pitchFamily="18" charset="0"/>
              </a:rPr>
              <a:t>участке кривой</a:t>
            </a:r>
            <a:r>
              <a:rPr lang="ru-RU" sz="2000" i="1" dirty="0" smtClean="0">
                <a:latin typeface="Times New Roman" pitchFamily="18" charset="0"/>
                <a:cs typeface="Times New Roman" pitchFamily="18" charset="0"/>
              </a:rPr>
              <a:t> </a:t>
            </a:r>
            <a:r>
              <a:rPr lang="en-US" sz="2000" i="1" dirty="0" err="1">
                <a:latin typeface="Times New Roman" pitchFamily="18" charset="0"/>
                <a:cs typeface="Times New Roman" pitchFamily="18" charset="0"/>
              </a:rPr>
              <a:t>dd</a:t>
            </a:r>
            <a:r>
              <a:rPr lang="ru-RU" sz="2000" i="1" dirty="0">
                <a:latin typeface="Times New Roman" pitchFamily="18" charset="0"/>
                <a:cs typeface="Times New Roman" pitchFamily="18" charset="0"/>
              </a:rPr>
              <a:t>.</a:t>
            </a:r>
            <a:r>
              <a:rPr lang="ru-RU" sz="2000" dirty="0">
                <a:latin typeface="Times New Roman" pitchFamily="18" charset="0"/>
                <a:cs typeface="Times New Roman" pitchFamily="18" charset="0"/>
              </a:rPr>
              <a:t> Сглаживание дискретных приращений</a:t>
            </a:r>
            <a:r>
              <a:rPr lang="ru-RU" sz="2000" i="1" dirty="0">
                <a:latin typeface="Times New Roman" pitchFamily="18" charset="0"/>
                <a:cs typeface="Times New Roman" pitchFamily="18" charset="0"/>
              </a:rPr>
              <a:t> </a:t>
            </a:r>
            <a:r>
              <a:rPr lang="en-US" sz="2000" i="1" dirty="0">
                <a:latin typeface="Times New Roman" pitchFamily="18" charset="0"/>
                <a:cs typeface="Times New Roman" pitchFamily="18" charset="0"/>
              </a:rPr>
              <a:t>MR</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имеет вид прямой линии</a:t>
            </a:r>
            <a:r>
              <a:rPr lang="ru-RU" sz="2000" i="1" dirty="0">
                <a:latin typeface="Times New Roman" pitchFamily="18" charset="0"/>
                <a:cs typeface="Times New Roman" pitchFamily="18" charset="0"/>
              </a:rPr>
              <a:t> </a:t>
            </a:r>
            <a:r>
              <a:rPr lang="en-US" sz="2000" i="1" dirty="0">
                <a:latin typeface="Times New Roman" pitchFamily="18" charset="0"/>
                <a:cs typeface="Times New Roman" pitchFamily="18" charset="0"/>
              </a:rPr>
              <a:t>MR</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наклон которой в случае линейной функции </a:t>
            </a:r>
            <a:r>
              <a:rPr lang="ru-RU" sz="2000" dirty="0" smtClean="0">
                <a:latin typeface="Times New Roman" pitchFamily="18" charset="0"/>
                <a:cs typeface="Times New Roman" pitchFamily="18" charset="0"/>
              </a:rPr>
              <a:t>спроса в </a:t>
            </a:r>
            <a:r>
              <a:rPr lang="ru-RU" sz="2000" dirty="0">
                <a:latin typeface="Times New Roman" pitchFamily="18" charset="0"/>
                <a:cs typeface="Times New Roman" pitchFamily="18" charset="0"/>
              </a:rPr>
              <a:t>два раза больше, чем наклон</a:t>
            </a:r>
            <a:r>
              <a:rPr lang="ru-RU"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dd</a:t>
            </a:r>
            <a:r>
              <a:rPr lang="ru-RU" sz="2000" i="1" dirty="0">
                <a:latin typeface="Times New Roman" pitchFamily="18" charset="0"/>
                <a:cs typeface="Times New Roman" pitchFamily="18" charset="0"/>
              </a:rPr>
              <a:t>.</a:t>
            </a:r>
            <a:endParaRPr lang="ru-RU" sz="2000" dirty="0">
              <a:latin typeface="Times New Roman" pitchFamily="18" charset="0"/>
              <a:cs typeface="Times New Roman" pitchFamily="18" charset="0"/>
            </a:endParaRPr>
          </a:p>
          <a:p>
            <a:pPr algn="just"/>
            <a:r>
              <a:rPr lang="ru-RU" sz="2000" dirty="0">
                <a:latin typeface="Times New Roman" pitchFamily="18" charset="0"/>
                <a:cs typeface="Times New Roman" pitchFamily="18" charset="0"/>
              </a:rPr>
              <a:t>На графике </a:t>
            </a:r>
            <a:r>
              <a:rPr lang="ru-RU" sz="2000" dirty="0" smtClean="0">
                <a:latin typeface="Times New Roman" pitchFamily="18" charset="0"/>
                <a:cs typeface="Times New Roman" pitchFamily="18" charset="0"/>
              </a:rPr>
              <a:t>справа </a:t>
            </a:r>
            <a:r>
              <a:rPr lang="ru-RU" sz="2000" dirty="0">
                <a:latin typeface="Times New Roman" pitchFamily="18" charset="0"/>
                <a:cs typeface="Times New Roman" pitchFamily="18" charset="0"/>
              </a:rPr>
              <a:t>кривая общей выручки куполообразна — она </a:t>
            </a:r>
            <a:r>
              <a:rPr lang="ru-RU" sz="2000" dirty="0" smtClean="0">
                <a:latin typeface="Times New Roman" pitchFamily="18" charset="0"/>
                <a:cs typeface="Times New Roman" pitchFamily="18" charset="0"/>
              </a:rPr>
              <a:t>поднимается </a:t>
            </a:r>
            <a:r>
              <a:rPr lang="ru-RU" sz="2000" dirty="0">
                <a:latin typeface="Times New Roman" pitchFamily="18" charset="0"/>
                <a:cs typeface="Times New Roman" pitchFamily="18" charset="0"/>
              </a:rPr>
              <a:t>от начала координат, где</a:t>
            </a:r>
            <a:r>
              <a:rPr lang="ru-RU" sz="2000" i="1" dirty="0">
                <a:latin typeface="Times New Roman" pitchFamily="18" charset="0"/>
                <a:cs typeface="Times New Roman" pitchFamily="18" charset="0"/>
              </a:rPr>
              <a:t> </a:t>
            </a:r>
            <a:r>
              <a:rPr lang="en-US" sz="2000" i="1" dirty="0" smtClean="0">
                <a:latin typeface="Times New Roman" pitchFamily="18" charset="0"/>
                <a:cs typeface="Times New Roman" pitchFamily="18" charset="0"/>
              </a:rPr>
              <a:t>q</a:t>
            </a:r>
            <a:r>
              <a:rPr lang="ru-RU" sz="2000" dirty="0" smtClean="0">
                <a:latin typeface="Times New Roman" pitchFamily="18" charset="0"/>
                <a:cs typeface="Times New Roman" pitchFamily="18" charset="0"/>
              </a:rPr>
              <a:t>=0, </a:t>
            </a:r>
            <a:r>
              <a:rPr lang="ru-RU" sz="2000" dirty="0">
                <a:latin typeface="Times New Roman" pitchFamily="18" charset="0"/>
                <a:cs typeface="Times New Roman" pitchFamily="18" charset="0"/>
              </a:rPr>
              <a:t>к точке максимума, где</a:t>
            </a:r>
            <a:r>
              <a:rPr lang="ru-RU" sz="2000" i="1" dirty="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dd</a:t>
            </a:r>
            <a:r>
              <a:rPr lang="en-US" sz="2000" dirty="0" smtClean="0">
                <a:latin typeface="Times New Roman" pitchFamily="18" charset="0"/>
                <a:cs typeface="Times New Roman" pitchFamily="18" charset="0"/>
              </a:rPr>
              <a:t> </a:t>
            </a:r>
            <a:r>
              <a:rPr lang="ru-RU" sz="2000" dirty="0" smtClean="0">
                <a:latin typeface="Times New Roman" pitchFamily="18" charset="0"/>
                <a:cs typeface="Times New Roman" pitchFamily="18" charset="0"/>
              </a:rPr>
              <a:t>характеризуется </a:t>
            </a:r>
            <a:r>
              <a:rPr lang="ru-RU" sz="2000" dirty="0">
                <a:latin typeface="Times New Roman" pitchFamily="18" charset="0"/>
                <a:cs typeface="Times New Roman" pitchFamily="18" charset="0"/>
              </a:rPr>
              <a:t>единичной </a:t>
            </a:r>
            <a:r>
              <a:rPr lang="ru-RU" sz="2000" dirty="0" smtClean="0">
                <a:latin typeface="Times New Roman" pitchFamily="18" charset="0"/>
                <a:cs typeface="Times New Roman" pitchFamily="18" charset="0"/>
              </a:rPr>
              <a:t>эластичностью</a:t>
            </a:r>
            <a:r>
              <a:rPr lang="ru-RU" sz="2000" dirty="0">
                <a:latin typeface="Times New Roman" pitchFamily="18" charset="0"/>
                <a:cs typeface="Times New Roman" pitchFamily="18" charset="0"/>
              </a:rPr>
              <a:t>, и затем снова опускается </a:t>
            </a:r>
            <a:r>
              <a:rPr lang="ru-RU" sz="2000" dirty="0" smtClean="0">
                <a:latin typeface="Times New Roman" pitchFamily="18" charset="0"/>
                <a:cs typeface="Times New Roman" pitchFamily="18" charset="0"/>
              </a:rPr>
              <a:t>до </a:t>
            </a:r>
            <a:r>
              <a:rPr lang="ru-RU" sz="2000" dirty="0">
                <a:latin typeface="Times New Roman" pitchFamily="18" charset="0"/>
                <a:cs typeface="Times New Roman" pitchFamily="18" charset="0"/>
              </a:rPr>
              <a:t>нуля, где</a:t>
            </a:r>
            <a:r>
              <a:rPr lang="ru-RU" sz="2000" i="1" dirty="0">
                <a:latin typeface="Times New Roman" pitchFamily="18" charset="0"/>
                <a:cs typeface="Times New Roman" pitchFamily="18" charset="0"/>
              </a:rPr>
              <a:t> </a:t>
            </a:r>
            <a:r>
              <a:rPr lang="ru-RU" sz="2000" i="1" dirty="0" smtClean="0">
                <a:latin typeface="Times New Roman" pitchFamily="18" charset="0"/>
                <a:cs typeface="Times New Roman" pitchFamily="18" charset="0"/>
              </a:rPr>
              <a:t>Р=</a:t>
            </a:r>
            <a:r>
              <a:rPr lang="ru-RU" sz="2000" dirty="0" smtClean="0">
                <a:latin typeface="Times New Roman" pitchFamily="18" charset="0"/>
                <a:cs typeface="Times New Roman" pitchFamily="18" charset="0"/>
              </a:rPr>
              <a:t>0</a:t>
            </a:r>
            <a:r>
              <a:rPr lang="ru-RU" sz="2000" dirty="0">
                <a:latin typeface="Times New Roman" pitchFamily="18" charset="0"/>
                <a:cs typeface="Times New Roman" pitchFamily="18" charset="0"/>
              </a:rPr>
              <a:t>. Наклон кривой </a:t>
            </a:r>
            <a:r>
              <a:rPr lang="en-US" sz="2000" i="1" dirty="0" smtClean="0">
                <a:latin typeface="Times New Roman" pitchFamily="18" charset="0"/>
                <a:cs typeface="Times New Roman" pitchFamily="18" charset="0"/>
              </a:rPr>
              <a:t>TR </a:t>
            </a:r>
            <a:r>
              <a:rPr lang="ru-RU" sz="2000" dirty="0" smtClean="0">
                <a:latin typeface="Times New Roman" pitchFamily="18" charset="0"/>
                <a:cs typeface="Times New Roman" pitchFamily="18" charset="0"/>
              </a:rPr>
              <a:t>соответствует </a:t>
            </a:r>
            <a:r>
              <a:rPr lang="ru-RU" sz="2000" dirty="0">
                <a:latin typeface="Times New Roman" pitchFamily="18" charset="0"/>
                <a:cs typeface="Times New Roman" pitchFamily="18" charset="0"/>
              </a:rPr>
              <a:t>сглаженной линий </a:t>
            </a:r>
            <a:r>
              <a:rPr lang="en-US" sz="2000" i="1" dirty="0">
                <a:latin typeface="Times New Roman" pitchFamily="18" charset="0"/>
                <a:cs typeface="Times New Roman" pitchFamily="18" charset="0"/>
              </a:rPr>
              <a:t>MR</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(Источник: </a:t>
            </a:r>
            <a:r>
              <a:rPr lang="ru-RU" sz="2000" dirty="0" smtClean="0">
                <a:latin typeface="Times New Roman" pitchFamily="18" charset="0"/>
                <a:cs typeface="Times New Roman" pitchFamily="18" charset="0"/>
              </a:rPr>
              <a:t>табл.3</a:t>
            </a:r>
            <a:r>
              <a:rPr lang="ru-RU" sz="2000" dirty="0">
                <a:latin typeface="Times New Roman" pitchFamily="18" charset="0"/>
                <a:cs typeface="Times New Roman" pitchFamily="18" charset="0"/>
              </a:rPr>
              <a:t>.)</a:t>
            </a:r>
          </a:p>
          <a:p>
            <a:pPr marL="0" indent="0" algn="just">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32606983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914400" y="260648"/>
            <a:ext cx="8229600" cy="6336704"/>
          </a:xfrm>
        </p:spPr>
        <p:txBody>
          <a:bodyPr>
            <a:normAutofit lnSpcReduction="10000"/>
          </a:bodyPr>
          <a:lstStyle/>
          <a:p>
            <a:pPr algn="just"/>
            <a:r>
              <a:rPr lang="ru-RU" sz="2000" dirty="0" smtClean="0">
                <a:latin typeface="Times New Roman" pitchFamily="18" charset="0"/>
                <a:cs typeface="Times New Roman" pitchFamily="18" charset="0"/>
              </a:rPr>
              <a:t>	</a:t>
            </a:r>
            <a:r>
              <a:rPr lang="ru-RU" sz="2000" dirty="0">
                <a:latin typeface="Times New Roman" pitchFamily="18" charset="0"/>
                <a:cs typeface="Times New Roman" pitchFamily="18" charset="0"/>
              </a:rPr>
              <a:t>Подсчитаем </a:t>
            </a:r>
            <a:r>
              <a:rPr lang="ru-RU" sz="2000" dirty="0">
                <a:latin typeface="Times New Roman" pitchFamily="18" charset="0"/>
                <a:cs typeface="Times New Roman" pitchFamily="18" charset="0"/>
              </a:rPr>
              <a:t>общий доход при каждом уровне </a:t>
            </a:r>
            <a:r>
              <a:rPr lang="ru-RU" sz="2000" dirty="0">
                <a:latin typeface="Times New Roman" pitchFamily="18" charset="0"/>
                <a:cs typeface="Times New Roman" pitchFamily="18" charset="0"/>
              </a:rPr>
              <a:t>продаж, </a:t>
            </a:r>
            <a:r>
              <a:rPr lang="ru-RU" sz="2000" dirty="0">
                <a:latin typeface="Times New Roman" pitchFamily="18" charset="0"/>
                <a:cs typeface="Times New Roman" pitchFamily="18" charset="0"/>
              </a:rPr>
              <a:t>умножив цену на количество. </a:t>
            </a:r>
            <a:r>
              <a:rPr lang="ru-RU" sz="2000" dirty="0">
                <a:latin typeface="Times New Roman" pitchFamily="18" charset="0"/>
                <a:cs typeface="Times New Roman" pitchFamily="18" charset="0"/>
              </a:rPr>
              <a:t>В </a:t>
            </a:r>
            <a:r>
              <a:rPr lang="ru-RU" sz="2000" dirty="0">
                <a:latin typeface="Times New Roman" pitchFamily="18" charset="0"/>
                <a:cs typeface="Times New Roman" pitchFamily="18" charset="0"/>
              </a:rPr>
              <a:t>столбце (3) табл. </a:t>
            </a:r>
            <a:r>
              <a:rPr lang="ru-RU" sz="2000" dirty="0">
                <a:latin typeface="Times New Roman" pitchFamily="18" charset="0"/>
                <a:cs typeface="Times New Roman" pitchFamily="18" charset="0"/>
              </a:rPr>
              <a:t>3 указана </a:t>
            </a:r>
            <a:r>
              <a:rPr lang="ru-RU" sz="2000" dirty="0">
                <a:latin typeface="Times New Roman" pitchFamily="18" charset="0"/>
                <a:cs typeface="Times New Roman" pitchFamily="18" charset="0"/>
              </a:rPr>
              <a:t>формула для подсчета общего дохода (</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a:t>
            </a:r>
            <a:r>
              <a:rPr lang="en-US" sz="2000" dirty="0">
                <a:latin typeface="Times New Roman" pitchFamily="18" charset="0"/>
                <a:cs typeface="Times New Roman" pitchFamily="18" charset="0"/>
              </a:rPr>
              <a:t>,</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а именно </a:t>
            </a:r>
            <a:r>
              <a:rPr lang="ru-RU" sz="2000" dirty="0">
                <a:latin typeface="Times New Roman" pitchFamily="18" charset="0"/>
                <a:cs typeface="Times New Roman" pitchFamily="18" charset="0"/>
              </a:rPr>
              <a:t>произведение</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Р</a:t>
            </a:r>
            <a:r>
              <a:rPr lang="ru-RU" sz="2000" dirty="0">
                <a:latin typeface="Times New Roman" pitchFamily="18" charset="0"/>
                <a:cs typeface="Times New Roman" pitchFamily="18" charset="0"/>
              </a:rPr>
              <a:t> и </a:t>
            </a:r>
            <a:r>
              <a:rPr lang="en-US" sz="2000" dirty="0">
                <a:latin typeface="Times New Roman" pitchFamily="18" charset="0"/>
                <a:cs typeface="Times New Roman" pitchFamily="18" charset="0"/>
              </a:rPr>
              <a:t>q</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Таким </a:t>
            </a:r>
            <a:r>
              <a:rPr lang="ru-RU" sz="2000" dirty="0">
                <a:latin typeface="Times New Roman" pitchFamily="18" charset="0"/>
                <a:cs typeface="Times New Roman" pitchFamily="18" charset="0"/>
              </a:rPr>
              <a:t>образом, 0 единиц приносят </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a:t>
            </a:r>
            <a:r>
              <a:rPr lang="ru-RU" sz="2000" dirty="0">
                <a:latin typeface="Times New Roman" pitchFamily="18" charset="0"/>
                <a:cs typeface="Times New Roman" pitchFamily="18" charset="0"/>
              </a:rPr>
              <a:t>0</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1 </a:t>
            </a:r>
            <a:r>
              <a:rPr lang="ru-RU" sz="2000" dirty="0">
                <a:latin typeface="Times New Roman" pitchFamily="18" charset="0"/>
                <a:cs typeface="Times New Roman" pitchFamily="18" charset="0"/>
              </a:rPr>
              <a:t>единица принесет </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=180долл.</a:t>
            </a:r>
            <a:r>
              <a:rPr lang="en-US" sz="2000" dirty="0">
                <a:latin typeface="Times New Roman" pitchFamily="18" charset="0"/>
                <a:cs typeface="Times New Roman" pitchFamily="18" charset="0"/>
              </a:rPr>
              <a:t>x1</a:t>
            </a:r>
            <a:r>
              <a:rPr lang="ru-RU" sz="2000" dirty="0">
                <a:latin typeface="Times New Roman" pitchFamily="18" charset="0"/>
                <a:cs typeface="Times New Roman" pitchFamily="18" charset="0"/>
              </a:rPr>
              <a:t>=180долл.;</a:t>
            </a:r>
            <a:r>
              <a:rPr lang="ru-RU" sz="2000" dirty="0">
                <a:latin typeface="Times New Roman" pitchFamily="18" charset="0"/>
                <a:cs typeface="Times New Roman" pitchFamily="18" charset="0"/>
              </a:rPr>
              <a:t> </a:t>
            </a:r>
            <a:endParaRPr lang="ru-RU" sz="2000" dirty="0">
              <a:latin typeface="Times New Roman" pitchFamily="18" charset="0"/>
              <a:cs typeface="Times New Roman" pitchFamily="18" charset="0"/>
            </a:endParaRPr>
          </a:p>
          <a:p>
            <a:pPr algn="just"/>
            <a:r>
              <a:rPr lang="ru-RU" sz="2000" dirty="0">
                <a:latin typeface="Times New Roman" pitchFamily="18" charset="0"/>
                <a:cs typeface="Times New Roman" pitchFamily="18" charset="0"/>
              </a:rPr>
              <a:t>2 </a:t>
            </a:r>
            <a:r>
              <a:rPr lang="ru-RU" sz="2000" dirty="0">
                <a:latin typeface="Times New Roman" pitchFamily="18" charset="0"/>
                <a:cs typeface="Times New Roman" pitchFamily="18" charset="0"/>
              </a:rPr>
              <a:t>единицы дадут </a:t>
            </a:r>
            <a:r>
              <a:rPr lang="ru-RU" sz="2000" dirty="0">
                <a:latin typeface="Times New Roman" pitchFamily="18" charset="0"/>
                <a:cs typeface="Times New Roman" pitchFamily="18" charset="0"/>
              </a:rPr>
              <a:t>160 </a:t>
            </a:r>
            <a:r>
              <a:rPr lang="ru-RU" sz="2000" dirty="0">
                <a:latin typeface="Times New Roman" pitchFamily="18" charset="0"/>
                <a:cs typeface="Times New Roman" pitchFamily="18" charset="0"/>
              </a:rPr>
              <a:t>долл.х2 = 320 долл. </a:t>
            </a:r>
            <a:r>
              <a:rPr lang="ru-RU" sz="2000" dirty="0">
                <a:latin typeface="Times New Roman" pitchFamily="18" charset="0"/>
                <a:cs typeface="Times New Roman" pitchFamily="18" charset="0"/>
              </a:rPr>
              <a:t>и </a:t>
            </a:r>
            <a:r>
              <a:rPr lang="ru-RU" sz="2000" dirty="0">
                <a:latin typeface="Times New Roman" pitchFamily="18" charset="0"/>
                <a:cs typeface="Times New Roman" pitchFamily="18" charset="0"/>
              </a:rPr>
              <a:t>т.д</a:t>
            </a:r>
            <a:r>
              <a:rPr lang="ru-RU" sz="2000" dirty="0">
                <a:latin typeface="Times New Roman" pitchFamily="18" charset="0"/>
                <a:cs typeface="Times New Roman" pitchFamily="18" charset="0"/>
              </a:rPr>
              <a:t>.</a:t>
            </a:r>
          </a:p>
          <a:p>
            <a:pPr algn="just"/>
            <a:r>
              <a:rPr lang="ru-RU" sz="2000" dirty="0">
                <a:latin typeface="Times New Roman" pitchFamily="18" charset="0"/>
                <a:cs typeface="Times New Roman" pitchFamily="18" charset="0"/>
              </a:rPr>
              <a:t>	В этом примере, поскольку функция спроса линейна и отображает прямую зависимость, общий доход вначале растет вместе с объемом выпуска, так как снижение цены Р, которое необходимо, чтобы продать дополнительное </a:t>
            </a:r>
            <a:r>
              <a:rPr lang="en-US" sz="2000" dirty="0">
                <a:latin typeface="Times New Roman" pitchFamily="18" charset="0"/>
                <a:cs typeface="Times New Roman" pitchFamily="18" charset="0"/>
              </a:rPr>
              <a:t>q</a:t>
            </a:r>
            <a:r>
              <a:rPr lang="ru-RU" sz="2000" dirty="0">
                <a:latin typeface="Times New Roman" pitchFamily="18" charset="0"/>
                <a:cs typeface="Times New Roman" pitchFamily="18" charset="0"/>
              </a:rPr>
              <a:t>, незначительно на этом верхнем эластичном участке кривой спроса. </a:t>
            </a:r>
          </a:p>
          <a:p>
            <a:pPr algn="just"/>
            <a:r>
              <a:rPr lang="ru-RU" sz="2000" dirty="0">
                <a:latin typeface="Times New Roman" pitchFamily="18" charset="0"/>
                <a:cs typeface="Times New Roman" pitchFamily="18" charset="0"/>
              </a:rPr>
              <a:t>	Однако, когда мы окажемся в центральной точке кривой спроса, </a:t>
            </a:r>
            <a:r>
              <a:rPr lang="en-US" sz="2000" dirty="0">
                <a:latin typeface="Times New Roman" pitchFamily="18" charset="0"/>
                <a:cs typeface="Times New Roman" pitchFamily="18" charset="0"/>
              </a:rPr>
              <a:t>TR </a:t>
            </a:r>
            <a:r>
              <a:rPr lang="ru-RU" sz="2000" dirty="0">
                <a:latin typeface="Times New Roman" pitchFamily="18" charset="0"/>
                <a:cs typeface="Times New Roman" pitchFamily="18" charset="0"/>
              </a:rPr>
              <a:t>достигнет максимума. Это имеет место при </a:t>
            </a:r>
            <a:r>
              <a:rPr lang="en-US" sz="2000" dirty="0">
                <a:latin typeface="Times New Roman" pitchFamily="18" charset="0"/>
                <a:cs typeface="Times New Roman" pitchFamily="18" charset="0"/>
              </a:rPr>
              <a:t>q=</a:t>
            </a:r>
            <a:r>
              <a:rPr lang="ru-RU" sz="2000" dirty="0">
                <a:latin typeface="Times New Roman" pitchFamily="18" charset="0"/>
                <a:cs typeface="Times New Roman" pitchFamily="18" charset="0"/>
              </a:rPr>
              <a:t>5, Р</a:t>
            </a:r>
            <a:r>
              <a:rPr lang="en-US" sz="2000" dirty="0">
                <a:latin typeface="Times New Roman" pitchFamily="18" charset="0"/>
                <a:cs typeface="Times New Roman" pitchFamily="18" charset="0"/>
              </a:rPr>
              <a:t>=100</a:t>
            </a:r>
            <a:r>
              <a:rPr lang="ru-RU" sz="2000" dirty="0">
                <a:latin typeface="Times New Roman" pitchFamily="18" charset="0"/>
                <a:cs typeface="Times New Roman" pitchFamily="18" charset="0"/>
              </a:rPr>
              <a:t>долл., когда </a:t>
            </a:r>
            <a:r>
              <a:rPr lang="en-US" sz="2000" dirty="0">
                <a:latin typeface="Times New Roman" pitchFamily="18" charset="0"/>
                <a:cs typeface="Times New Roman" pitchFamily="18" charset="0"/>
              </a:rPr>
              <a:t>TR=500</a:t>
            </a:r>
            <a:r>
              <a:rPr lang="ru-RU" sz="2000" dirty="0">
                <a:latin typeface="Times New Roman" pitchFamily="18" charset="0"/>
                <a:cs typeface="Times New Roman" pitchFamily="18" charset="0"/>
              </a:rPr>
              <a:t>долл. Если </a:t>
            </a:r>
            <a:r>
              <a:rPr lang="en-US" sz="2000" dirty="0">
                <a:latin typeface="Times New Roman" pitchFamily="18" charset="0"/>
                <a:cs typeface="Times New Roman" pitchFamily="18" charset="0"/>
              </a:rPr>
              <a:t>q </a:t>
            </a:r>
            <a:r>
              <a:rPr lang="ru-RU" sz="2000" dirty="0">
                <a:latin typeface="Times New Roman" pitchFamily="18" charset="0"/>
                <a:cs typeface="Times New Roman" pitchFamily="18" charset="0"/>
              </a:rPr>
              <a:t>превысит эту точку, то предприятие окажется на участке, где спрос неэластичен. При неэластичном спросе 1%-ное снижение цены приводит к менее чем 1%-ному росту количества продаж, поэтому совокупный доход падает по мере снижения цены. Рис. 3 демонстрирует нам куполообразную кривую </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 которая, начинаясь в точке начала координат, достигает максимума в 500 долл. при очень высокой цене и затем снова опускается к нулевому значению при снижении цены до нуля.</a:t>
            </a:r>
          </a:p>
        </p:txBody>
      </p:sp>
    </p:spTree>
    <p:extLst>
      <p:ext uri="{BB962C8B-B14F-4D97-AF65-F5344CB8AC3E}">
        <p14:creationId xmlns:p14="http://schemas.microsoft.com/office/powerpoint/2010/main" val="2422184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83568" y="1196752"/>
            <a:ext cx="8229600" cy="5433467"/>
          </a:xfrm>
        </p:spPr>
        <p:txBody>
          <a:bodyPr>
            <a:normAutofit/>
          </a:bodyPr>
          <a:lstStyle/>
          <a:p>
            <a:pPr algn="just"/>
            <a:r>
              <a:rPr lang="ru-RU" sz="2000" dirty="0">
                <a:latin typeface="Times New Roman" pitchFamily="18" charset="0"/>
                <a:cs typeface="Times New Roman" pitchFamily="18" charset="0"/>
              </a:rPr>
              <a:t>	А что если вы хотите максимизировать доход, то как найти цену, при которой это возможно? Из табл. 3 вы увидите, что </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максимален, при </a:t>
            </a:r>
            <a:r>
              <a:rPr lang="en-US" sz="2000" dirty="0">
                <a:latin typeface="Times New Roman" pitchFamily="18" charset="0"/>
                <a:cs typeface="Times New Roman" pitchFamily="18" charset="0"/>
              </a:rPr>
              <a:t>q=5</a:t>
            </a:r>
            <a:r>
              <a:rPr lang="ru-RU" sz="2000" dirty="0">
                <a:latin typeface="Times New Roman" pitchFamily="18" charset="0"/>
                <a:cs typeface="Times New Roman" pitchFamily="18" charset="0"/>
              </a:rPr>
              <a:t> и Р</a:t>
            </a:r>
            <a:r>
              <a:rPr lang="en-US" sz="2000" dirty="0">
                <a:latin typeface="Times New Roman" pitchFamily="18" charset="0"/>
                <a:cs typeface="Times New Roman" pitchFamily="18" charset="0"/>
              </a:rPr>
              <a:t>=</a:t>
            </a:r>
            <a:r>
              <a:rPr lang="ru-RU" sz="2000" dirty="0">
                <a:latin typeface="Times New Roman" pitchFamily="18" charset="0"/>
                <a:cs typeface="Times New Roman" pitchFamily="18" charset="0"/>
              </a:rPr>
              <a:t>100. В этой точке эластичность спроса равна единице.</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Заметьте</a:t>
            </a:r>
            <a:r>
              <a:rPr lang="ru-RU" sz="2000" dirty="0">
                <a:latin typeface="Times New Roman" pitchFamily="18" charset="0"/>
                <a:cs typeface="Times New Roman" pitchFamily="18" charset="0"/>
              </a:rPr>
              <a:t>, что цену за единицу продукта можно назвать </a:t>
            </a:r>
            <a:r>
              <a:rPr lang="ru-RU" sz="2000" dirty="0">
                <a:latin typeface="Times New Roman" pitchFamily="18" charset="0"/>
                <a:cs typeface="Times New Roman" pitchFamily="18" charset="0"/>
              </a:rPr>
              <a:t>средним </a:t>
            </a:r>
            <a:r>
              <a:rPr lang="ru-RU" sz="2000" dirty="0">
                <a:latin typeface="Times New Roman" pitchFamily="18" charset="0"/>
                <a:cs typeface="Times New Roman" pitchFamily="18" charset="0"/>
              </a:rPr>
              <a:t>доходом </a:t>
            </a:r>
            <a:r>
              <a:rPr lang="ru-RU" sz="2000" dirty="0">
                <a:latin typeface="Times New Roman" pitchFamily="18" charset="0"/>
                <a:cs typeface="Times New Roman" pitchFamily="18" charset="0"/>
              </a:rPr>
              <a:t>(</a:t>
            </a:r>
            <a:r>
              <a:rPr lang="en-US" sz="2000" dirty="0">
                <a:latin typeface="Times New Roman" pitchFamily="18" charset="0"/>
                <a:cs typeface="Times New Roman" pitchFamily="18" charset="0"/>
              </a:rPr>
              <a:t>AR</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чтобы не перепутать с общей </a:t>
            </a:r>
            <a:r>
              <a:rPr lang="ru-RU" sz="2000" dirty="0">
                <a:latin typeface="Times New Roman" pitchFamily="18" charset="0"/>
                <a:cs typeface="Times New Roman" pitchFamily="18" charset="0"/>
              </a:rPr>
              <a:t>выручкой. </a:t>
            </a:r>
            <a:endParaRPr lang="ru-RU" sz="2000" dirty="0" smtClean="0">
              <a:latin typeface="Times New Roman" pitchFamily="18" charset="0"/>
              <a:cs typeface="Times New Roman" pitchFamily="18" charset="0"/>
            </a:endParaRPr>
          </a:p>
          <a:p>
            <a:pPr algn="just"/>
            <a:r>
              <a:rPr lang="ru-RU" sz="2000" dirty="0" smtClean="0">
                <a:latin typeface="Times New Roman" pitchFamily="18" charset="0"/>
                <a:cs typeface="Times New Roman" pitchFamily="18" charset="0"/>
              </a:rPr>
              <a:t>Таким </a:t>
            </a:r>
            <a:r>
              <a:rPr lang="ru-RU" sz="2000" dirty="0">
                <a:latin typeface="Times New Roman" pitchFamily="18" charset="0"/>
                <a:cs typeface="Times New Roman" pitchFamily="18" charset="0"/>
              </a:rPr>
              <a:t>образом, мы получаем </a:t>
            </a:r>
            <a:r>
              <a:rPr lang="en-US" sz="2000" dirty="0">
                <a:latin typeface="Times New Roman" pitchFamily="18" charset="0"/>
                <a:cs typeface="Times New Roman" pitchFamily="18" charset="0"/>
              </a:rPr>
              <a:t>P=AR</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путем деления </a:t>
            </a:r>
            <a:r>
              <a:rPr lang="en-US" sz="2000" dirty="0">
                <a:latin typeface="Times New Roman" pitchFamily="18" charset="0"/>
                <a:cs typeface="Times New Roman" pitchFamily="18" charset="0"/>
              </a:rPr>
              <a:t>TR</a:t>
            </a:r>
            <a:r>
              <a:rPr lang="ru-RU" sz="2000" dirty="0">
                <a:latin typeface="Times New Roman" pitchFamily="18" charset="0"/>
                <a:cs typeface="Times New Roman" pitchFamily="18" charset="0"/>
              </a:rPr>
              <a:t> на</a:t>
            </a:r>
            <a:r>
              <a:rPr lang="en-US" sz="2000" dirty="0">
                <a:latin typeface="Times New Roman" pitchFamily="18" charset="0"/>
                <a:cs typeface="Times New Roman" pitchFamily="18" charset="0"/>
              </a:rPr>
              <a:t> q</a:t>
            </a:r>
            <a:r>
              <a:rPr lang="ru-RU" sz="2000" dirty="0">
                <a:latin typeface="Times New Roman" pitchFamily="18" charset="0"/>
                <a:cs typeface="Times New Roman" pitchFamily="18" charset="0"/>
              </a:rPr>
              <a:t> (так же, как </a:t>
            </a:r>
            <a:r>
              <a:rPr lang="ru-RU" sz="2000" dirty="0">
                <a:latin typeface="Times New Roman" pitchFamily="18" charset="0"/>
                <a:cs typeface="Times New Roman" pitchFamily="18" charset="0"/>
              </a:rPr>
              <a:t>мы получили ранее АС путем деления ТС на </a:t>
            </a:r>
            <a:r>
              <a:rPr lang="en-US" sz="2000" dirty="0">
                <a:latin typeface="Times New Roman" pitchFamily="18" charset="0"/>
                <a:cs typeface="Times New Roman" pitchFamily="18" charset="0"/>
              </a:rPr>
              <a:t>q</a:t>
            </a:r>
            <a:r>
              <a:rPr lang="ru-RU" sz="2000" dirty="0">
                <a:latin typeface="Times New Roman" pitchFamily="18" charset="0"/>
                <a:cs typeface="Times New Roman" pitchFamily="18" charset="0"/>
              </a:rPr>
              <a:t>). можете проверить </a:t>
            </a:r>
            <a:r>
              <a:rPr lang="ru-RU" sz="2000" dirty="0">
                <a:latin typeface="Times New Roman" pitchFamily="18" charset="0"/>
                <a:cs typeface="Times New Roman" pitchFamily="18" charset="0"/>
              </a:rPr>
              <a:t>сами</a:t>
            </a:r>
            <a:r>
              <a:rPr lang="ru-RU" sz="2000" dirty="0">
                <a:latin typeface="Times New Roman" pitchFamily="18" charset="0"/>
                <a:cs typeface="Times New Roman" pitchFamily="18" charset="0"/>
              </a:rPr>
              <a:t>: если столбец (3) был бы </a:t>
            </a:r>
            <a:r>
              <a:rPr lang="ru-RU" sz="2000" dirty="0">
                <a:latin typeface="Times New Roman" pitchFamily="18" charset="0"/>
                <a:cs typeface="Times New Roman" pitchFamily="18" charset="0"/>
              </a:rPr>
              <a:t>поставлен перед </a:t>
            </a:r>
            <a:r>
              <a:rPr lang="ru-RU" sz="2000" dirty="0">
                <a:latin typeface="Times New Roman" pitchFamily="18" charset="0"/>
                <a:cs typeface="Times New Roman" pitchFamily="18" charset="0"/>
              </a:rPr>
              <a:t>столбцом (2</a:t>
            </a:r>
            <a:r>
              <a:rPr lang="ru-RU" sz="2000" dirty="0">
                <a:latin typeface="Times New Roman" pitchFamily="18" charset="0"/>
                <a:cs typeface="Times New Roman" pitchFamily="18" charset="0"/>
              </a:rPr>
              <a:t>), </a:t>
            </a:r>
            <a:r>
              <a:rPr lang="ru-RU" sz="2000" dirty="0">
                <a:latin typeface="Times New Roman" pitchFamily="18" charset="0"/>
                <a:cs typeface="Times New Roman" pitchFamily="18" charset="0"/>
              </a:rPr>
              <a:t>мы смогли бы заполнить столбец (2) </a:t>
            </a:r>
            <a:r>
              <a:rPr lang="ru-RU" sz="2000" dirty="0">
                <a:latin typeface="Times New Roman" pitchFamily="18" charset="0"/>
                <a:cs typeface="Times New Roman" pitchFamily="18" charset="0"/>
              </a:rPr>
              <a:t>путем деления.</a:t>
            </a:r>
            <a:endParaRPr lang="ru-RU" sz="2000" dirty="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10389827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latin typeface="Times New Roman" pitchFamily="18" charset="0"/>
                <a:cs typeface="Times New Roman" pitchFamily="18" charset="0"/>
              </a:rPr>
              <a:t>Предельный доход и цена</a:t>
            </a: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1691680" y="1772816"/>
            <a:ext cx="6591985" cy="3777622"/>
          </a:xfrm>
        </p:spPr>
        <p:txBody>
          <a:bodyPr>
            <a:normAutofit fontScale="85000" lnSpcReduction="20000"/>
          </a:bodyPr>
          <a:lstStyle/>
          <a:p>
            <a:pPr algn="just"/>
            <a:r>
              <a:rPr lang="ru-RU" sz="2200" dirty="0">
                <a:latin typeface="Times New Roman" pitchFamily="18" charset="0"/>
                <a:cs typeface="Times New Roman" pitchFamily="18" charset="0"/>
              </a:rPr>
              <a:t>	Рассмотрим </a:t>
            </a:r>
            <a:r>
              <a:rPr lang="ru-RU" sz="2200" dirty="0">
                <a:latin typeface="Times New Roman" pitchFamily="18" charset="0"/>
                <a:cs typeface="Times New Roman" pitchFamily="18" charset="0"/>
              </a:rPr>
              <a:t>еще одно новое понятие—"предельный доход".</a:t>
            </a:r>
          </a:p>
          <a:p>
            <a:pPr algn="just"/>
            <a:r>
              <a:rPr lang="ru-RU" sz="2200" dirty="0">
                <a:latin typeface="Times New Roman" pitchFamily="18" charset="0"/>
                <a:cs typeface="Times New Roman" pitchFamily="18" charset="0"/>
              </a:rPr>
              <a:t>Предельный доход (</a:t>
            </a:r>
            <a:r>
              <a:rPr lang="en-US" sz="2200" dirty="0">
                <a:latin typeface="Times New Roman" pitchFamily="18" charset="0"/>
                <a:cs typeface="Times New Roman" pitchFamily="18" charset="0"/>
              </a:rPr>
              <a:t>MR</a:t>
            </a:r>
            <a:r>
              <a:rPr lang="ru-RU" sz="2200" dirty="0">
                <a:latin typeface="Times New Roman" pitchFamily="18" charset="0"/>
                <a:cs typeface="Times New Roman" pitchFamily="18" charset="0"/>
              </a:rPr>
              <a:t>) представляет собой изменение дохода, </a:t>
            </a:r>
            <a:r>
              <a:rPr lang="ru-RU" sz="2200" dirty="0">
                <a:latin typeface="Times New Roman" pitchFamily="18" charset="0"/>
                <a:cs typeface="Times New Roman" pitchFamily="18" charset="0"/>
              </a:rPr>
              <a:t>вызванное </a:t>
            </a:r>
            <a:r>
              <a:rPr lang="ru-RU" sz="2200" dirty="0">
                <a:latin typeface="Times New Roman" pitchFamily="18" charset="0"/>
                <a:cs typeface="Times New Roman" pitchFamily="18" charset="0"/>
              </a:rPr>
              <a:t>продажей еще одной единицы продукции. </a:t>
            </a:r>
            <a:r>
              <a:rPr lang="en-US" sz="2200" dirty="0">
                <a:latin typeface="Times New Roman" pitchFamily="18" charset="0"/>
                <a:cs typeface="Times New Roman" pitchFamily="18" charset="0"/>
              </a:rPr>
              <a:t>MR </a:t>
            </a:r>
            <a:r>
              <a:rPr lang="ru-RU" sz="2200" dirty="0">
                <a:latin typeface="Times New Roman" pitchFamily="18" charset="0"/>
                <a:cs typeface="Times New Roman" pitchFamily="18" charset="0"/>
              </a:rPr>
              <a:t>может быть как положительным, так и отрицательным</a:t>
            </a:r>
            <a:r>
              <a:rPr lang="ru-RU" sz="2200" dirty="0">
                <a:latin typeface="Times New Roman" pitchFamily="18" charset="0"/>
                <a:cs typeface="Times New Roman" pitchFamily="18" charset="0"/>
              </a:rPr>
              <a:t>.</a:t>
            </a:r>
          </a:p>
          <a:p>
            <a:pPr algn="just"/>
            <a:r>
              <a:rPr lang="ru-RU" sz="2200" dirty="0">
                <a:latin typeface="Times New Roman" pitchFamily="18" charset="0"/>
                <a:cs typeface="Times New Roman" pitchFamily="18" charset="0"/>
              </a:rPr>
              <a:t>	В табл. 3 предельный доход показан в столбце (4). </a:t>
            </a:r>
            <a:r>
              <a:rPr lang="en-US" sz="2200" dirty="0">
                <a:latin typeface="Times New Roman" pitchFamily="18" charset="0"/>
                <a:cs typeface="Times New Roman" pitchFamily="18" charset="0"/>
              </a:rPr>
              <a:t>MR </a:t>
            </a:r>
            <a:r>
              <a:rPr lang="ru-RU" sz="2200" dirty="0">
                <a:latin typeface="Times New Roman" pitchFamily="18" charset="0"/>
                <a:cs typeface="Times New Roman" pitchFamily="18" charset="0"/>
              </a:rPr>
              <a:t>определяется путем вычитания общего дохода для смежных объемов производства. Когда мы вычитаем </a:t>
            </a:r>
            <a:r>
              <a:rPr lang="en-US" sz="2200" dirty="0">
                <a:latin typeface="Times New Roman" pitchFamily="18" charset="0"/>
                <a:cs typeface="Times New Roman" pitchFamily="18" charset="0"/>
              </a:rPr>
              <a:t>TR</a:t>
            </a:r>
            <a:r>
              <a:rPr lang="ru-RU" sz="2200" dirty="0">
                <a:latin typeface="Times New Roman" pitchFamily="18" charset="0"/>
                <a:cs typeface="Times New Roman" pitchFamily="18" charset="0"/>
              </a:rPr>
              <a:t>, полученный от продажи </a:t>
            </a:r>
            <a:r>
              <a:rPr lang="en-US" sz="2200" dirty="0">
                <a:latin typeface="Times New Roman" pitchFamily="18" charset="0"/>
                <a:cs typeface="Times New Roman" pitchFamily="18" charset="0"/>
              </a:rPr>
              <a:t>q </a:t>
            </a:r>
            <a:r>
              <a:rPr lang="ru-RU" sz="2200" dirty="0">
                <a:latin typeface="Times New Roman" pitchFamily="18" charset="0"/>
                <a:cs typeface="Times New Roman" pitchFamily="18" charset="0"/>
              </a:rPr>
              <a:t>единиц из </a:t>
            </a:r>
            <a:r>
              <a:rPr lang="en-US" sz="2200" dirty="0">
                <a:latin typeface="Times New Roman" pitchFamily="18" charset="0"/>
                <a:cs typeface="Times New Roman" pitchFamily="18" charset="0"/>
              </a:rPr>
              <a:t>TR</a:t>
            </a:r>
            <a:r>
              <a:rPr lang="ru-RU" sz="2200" dirty="0">
                <a:latin typeface="Times New Roman" pitchFamily="18" charset="0"/>
                <a:cs typeface="Times New Roman" pitchFamily="18" charset="0"/>
              </a:rPr>
              <a:t>, полученного от продажи </a:t>
            </a:r>
            <a:r>
              <a:rPr lang="en-US" sz="2200" dirty="0">
                <a:latin typeface="Times New Roman" pitchFamily="18" charset="0"/>
                <a:cs typeface="Times New Roman" pitchFamily="18" charset="0"/>
              </a:rPr>
              <a:t>q+1</a:t>
            </a:r>
            <a:r>
              <a:rPr lang="ru-RU" sz="2200" dirty="0">
                <a:latin typeface="Times New Roman" pitchFamily="18" charset="0"/>
                <a:cs typeface="Times New Roman" pitchFamily="18" charset="0"/>
              </a:rPr>
              <a:t> единиц, разность представляет собой дополнительный доход, или </a:t>
            </a:r>
            <a:r>
              <a:rPr lang="en-US" sz="2200" dirty="0">
                <a:latin typeface="Times New Roman" pitchFamily="18" charset="0"/>
                <a:cs typeface="Times New Roman" pitchFamily="18" charset="0"/>
              </a:rPr>
              <a:t>MR. </a:t>
            </a:r>
            <a:r>
              <a:rPr lang="ru-RU" sz="2200" dirty="0">
                <a:latin typeface="Times New Roman" pitchFamily="18" charset="0"/>
                <a:cs typeface="Times New Roman" pitchFamily="18" charset="0"/>
              </a:rPr>
              <a:t>Таким образом, от </a:t>
            </a:r>
            <a:r>
              <a:rPr lang="en-US" sz="2200" dirty="0">
                <a:latin typeface="Times New Roman" pitchFamily="18" charset="0"/>
                <a:cs typeface="Times New Roman" pitchFamily="18" charset="0"/>
              </a:rPr>
              <a:t>q=0</a:t>
            </a:r>
            <a:r>
              <a:rPr lang="ru-RU" sz="2200" dirty="0">
                <a:latin typeface="Times New Roman" pitchFamily="18" charset="0"/>
                <a:cs typeface="Times New Roman" pitchFamily="18" charset="0"/>
              </a:rPr>
              <a:t> до </a:t>
            </a:r>
            <a:r>
              <a:rPr lang="en-US" sz="2200" dirty="0">
                <a:latin typeface="Times New Roman" pitchFamily="18" charset="0"/>
                <a:cs typeface="Times New Roman" pitchFamily="18" charset="0"/>
              </a:rPr>
              <a:t>q=1</a:t>
            </a:r>
            <a:r>
              <a:rPr lang="ru-RU" sz="2200" dirty="0">
                <a:latin typeface="Times New Roman" pitchFamily="18" charset="0"/>
                <a:cs typeface="Times New Roman" pitchFamily="18" charset="0"/>
              </a:rPr>
              <a:t> мы получаем </a:t>
            </a:r>
            <a:r>
              <a:rPr lang="en-US" sz="2200" dirty="0">
                <a:latin typeface="Times New Roman" pitchFamily="18" charset="0"/>
                <a:cs typeface="Times New Roman" pitchFamily="18" charset="0"/>
              </a:rPr>
              <a:t>MR</a:t>
            </a:r>
            <a:r>
              <a:rPr lang="ru-RU" sz="2200" dirty="0">
                <a:latin typeface="Times New Roman" pitchFamily="18" charset="0"/>
                <a:cs typeface="Times New Roman" pitchFamily="18" charset="0"/>
              </a:rPr>
              <a:t>=180долл.-0долл. </a:t>
            </a:r>
          </a:p>
          <a:p>
            <a:pPr algn="just"/>
            <a:r>
              <a:rPr lang="en-US" sz="2200" dirty="0">
                <a:latin typeface="Times New Roman" pitchFamily="18" charset="0"/>
                <a:cs typeface="Times New Roman" pitchFamily="18" charset="0"/>
              </a:rPr>
              <a:t>O</a:t>
            </a:r>
            <a:r>
              <a:rPr lang="ru-RU" sz="2200" dirty="0">
                <a:latin typeface="Times New Roman" pitchFamily="18" charset="0"/>
                <a:cs typeface="Times New Roman" pitchFamily="18" charset="0"/>
              </a:rPr>
              <a:t>т </a:t>
            </a:r>
            <a:r>
              <a:rPr lang="en-US" sz="2200" dirty="0">
                <a:latin typeface="Times New Roman" pitchFamily="18" charset="0"/>
                <a:cs typeface="Times New Roman" pitchFamily="18" charset="0"/>
              </a:rPr>
              <a:t>q</a:t>
            </a:r>
            <a:r>
              <a:rPr lang="ru-RU" sz="2200" dirty="0">
                <a:latin typeface="Times New Roman" pitchFamily="18" charset="0"/>
                <a:cs typeface="Times New Roman" pitchFamily="18" charset="0"/>
              </a:rPr>
              <a:t>=1 до </a:t>
            </a:r>
            <a:r>
              <a:rPr lang="en-US" sz="2200" dirty="0">
                <a:latin typeface="Times New Roman" pitchFamily="18" charset="0"/>
                <a:cs typeface="Times New Roman" pitchFamily="18" charset="0"/>
              </a:rPr>
              <a:t>q</a:t>
            </a:r>
            <a:r>
              <a:rPr lang="ru-RU" sz="2200" dirty="0">
                <a:latin typeface="Times New Roman" pitchFamily="18" charset="0"/>
                <a:cs typeface="Times New Roman" pitchFamily="18" charset="0"/>
              </a:rPr>
              <a:t>=2 </a:t>
            </a:r>
            <a:r>
              <a:rPr lang="en-US" sz="2200" dirty="0">
                <a:latin typeface="Times New Roman" pitchFamily="18" charset="0"/>
                <a:cs typeface="Times New Roman" pitchFamily="18" charset="0"/>
              </a:rPr>
              <a:t>MR</a:t>
            </a:r>
            <a:r>
              <a:rPr lang="ru-RU" sz="2200" dirty="0">
                <a:latin typeface="Times New Roman" pitchFamily="18" charset="0"/>
                <a:cs typeface="Times New Roman" pitchFamily="18" charset="0"/>
              </a:rPr>
              <a:t>=320долл.-180долл.=140долл.</a:t>
            </a:r>
          </a:p>
          <a:p>
            <a:pPr marL="0" indent="0">
              <a:buNone/>
            </a:pPr>
            <a:endParaRPr lang="ru-RU" sz="2000" i="1" dirty="0">
              <a:latin typeface="Times New Roman" pitchFamily="18" charset="0"/>
              <a:cs typeface="Times New Roman" pitchFamily="18" charset="0"/>
            </a:endParaRPr>
          </a:p>
          <a:p>
            <a:pPr marL="0" indent="0">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23641944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83568" y="1196752"/>
            <a:ext cx="8229600" cy="5577483"/>
          </a:xfrm>
        </p:spPr>
        <p:txBody>
          <a:bodyPr>
            <a:normAutofit/>
          </a:bodyPr>
          <a:lstStyle/>
          <a:p>
            <a:pPr algn="just">
              <a:lnSpc>
                <a:spcPct val="90000"/>
              </a:lnSpc>
            </a:pPr>
            <a:r>
              <a:rPr lang="ru-RU" sz="2000" i="1"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будет сохранять положительное значение до тех </a:t>
            </a:r>
            <a:r>
              <a:rPr lang="ru-RU" sz="1900" dirty="0">
                <a:latin typeface="Times New Roman" pitchFamily="18" charset="0"/>
                <a:cs typeface="Times New Roman" pitchFamily="18" charset="0"/>
              </a:rPr>
              <a:t>пор, </a:t>
            </a:r>
            <a:r>
              <a:rPr lang="ru-RU" sz="1900" dirty="0">
                <a:latin typeface="Times New Roman" pitchFamily="18" charset="0"/>
                <a:cs typeface="Times New Roman" pitchFamily="18" charset="0"/>
              </a:rPr>
              <a:t>пока мы не окажемся в точке, где </a:t>
            </a:r>
            <a:r>
              <a:rPr lang="en-US" sz="1900" dirty="0">
                <a:latin typeface="Times New Roman" pitchFamily="18" charset="0"/>
                <a:cs typeface="Times New Roman" pitchFamily="18" charset="0"/>
              </a:rPr>
              <a:t>q=5</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после чего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станет </a:t>
            </a:r>
            <a:r>
              <a:rPr lang="ru-RU" sz="1900" dirty="0">
                <a:latin typeface="Times New Roman" pitchFamily="18" charset="0"/>
                <a:cs typeface="Times New Roman" pitchFamily="18" charset="0"/>
              </a:rPr>
              <a:t>отрицательным</a:t>
            </a:r>
            <a:r>
              <a:rPr lang="ru-RU" sz="1900" dirty="0">
                <a:latin typeface="Times New Roman" pitchFamily="18" charset="0"/>
                <a:cs typeface="Times New Roman" pitchFamily="18" charset="0"/>
              </a:rPr>
              <a:t>. Что же означает это понятие "отрицательного предельного дохода"? Может быть, предприятие платит </a:t>
            </a:r>
            <a:r>
              <a:rPr lang="ru-RU" sz="1900" dirty="0">
                <a:latin typeface="Times New Roman" pitchFamily="18" charset="0"/>
                <a:cs typeface="Times New Roman" pitchFamily="18" charset="0"/>
              </a:rPr>
              <a:t>людям за</a:t>
            </a:r>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то</a:t>
            </a:r>
            <a:r>
              <a:rPr lang="ru-RU" sz="1900" dirty="0">
                <a:latin typeface="Times New Roman" pitchFamily="18" charset="0"/>
                <a:cs typeface="Times New Roman" pitchFamily="18" charset="0"/>
              </a:rPr>
              <a:t>, что они покупают его товары? Вовсе нет. </a:t>
            </a:r>
            <a:r>
              <a:rPr lang="ru-RU" sz="1900" dirty="0">
                <a:latin typeface="Times New Roman" pitchFamily="18" charset="0"/>
                <a:cs typeface="Times New Roman" pitchFamily="18" charset="0"/>
              </a:rPr>
              <a:t>Отрицательный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означает: для того чтобы продать дополнительные </a:t>
            </a:r>
            <a:r>
              <a:rPr lang="ru-RU" sz="1900" dirty="0">
                <a:latin typeface="Times New Roman" pitchFamily="18" charset="0"/>
                <a:cs typeface="Times New Roman" pitchFamily="18" charset="0"/>
              </a:rPr>
              <a:t>единицы </a:t>
            </a:r>
            <a:r>
              <a:rPr lang="ru-RU" sz="1900" dirty="0">
                <a:latin typeface="Times New Roman" pitchFamily="18" charset="0"/>
                <a:cs typeface="Times New Roman" pitchFamily="18" charset="0"/>
              </a:rPr>
              <a:t>товара, предприятие должно настолько снизить цену на </a:t>
            </a:r>
            <a:r>
              <a:rPr lang="ru-RU" sz="1900" dirty="0">
                <a:latin typeface="Times New Roman" pitchFamily="18" charset="0"/>
                <a:cs typeface="Times New Roman" pitchFamily="18" charset="0"/>
              </a:rPr>
              <a:t>предыдущие </a:t>
            </a:r>
            <a:r>
              <a:rPr lang="ru-RU" sz="1900" dirty="0">
                <a:latin typeface="Times New Roman" pitchFamily="18" charset="0"/>
                <a:cs typeface="Times New Roman" pitchFamily="18" charset="0"/>
              </a:rPr>
              <a:t>единицы, что уменьшится его общий доход.</a:t>
            </a:r>
          </a:p>
          <a:p>
            <a:pPr algn="just">
              <a:lnSpc>
                <a:spcPct val="90000"/>
              </a:lnSpc>
            </a:pPr>
            <a:r>
              <a:rPr lang="ru-RU" sz="1900" dirty="0">
                <a:latin typeface="Times New Roman" pitchFamily="18" charset="0"/>
                <a:cs typeface="Times New Roman" pitchFamily="18" charset="0"/>
              </a:rPr>
              <a:t>	Например, когда предприятие продает 5 единиц, оно </a:t>
            </a:r>
            <a:r>
              <a:rPr lang="ru-RU" sz="1900" dirty="0" smtClean="0">
                <a:latin typeface="Times New Roman" pitchFamily="18" charset="0"/>
                <a:cs typeface="Times New Roman" pitchFamily="18" charset="0"/>
              </a:rPr>
              <a:t>получает </a:t>
            </a:r>
            <a:r>
              <a:rPr lang="en-US" sz="1900" dirty="0" smtClean="0">
                <a:latin typeface="Times New Roman" pitchFamily="18" charset="0"/>
                <a:cs typeface="Times New Roman" pitchFamily="18" charset="0"/>
              </a:rPr>
              <a:t>TR </a:t>
            </a:r>
            <a:r>
              <a:rPr lang="ru-RU" sz="1900" dirty="0">
                <a:latin typeface="Times New Roman" pitchFamily="18" charset="0"/>
                <a:cs typeface="Times New Roman" pitchFamily="18" charset="0"/>
              </a:rPr>
              <a:t>(от продажи 5 единиц)</a:t>
            </a:r>
            <a:r>
              <a:rPr lang="en-US" sz="1900" dirty="0">
                <a:latin typeface="Times New Roman" pitchFamily="18" charset="0"/>
                <a:cs typeface="Times New Roman" pitchFamily="18" charset="0"/>
              </a:rPr>
              <a:t>=</a:t>
            </a:r>
            <a:r>
              <a:rPr lang="ru-RU" sz="1900" dirty="0">
                <a:latin typeface="Times New Roman" pitchFamily="18" charset="0"/>
                <a:cs typeface="Times New Roman" pitchFamily="18" charset="0"/>
              </a:rPr>
              <a:t>5 х 100 долл. </a:t>
            </a:r>
            <a:r>
              <a:rPr lang="en-US" sz="1900" dirty="0">
                <a:latin typeface="Times New Roman" pitchFamily="18" charset="0"/>
                <a:cs typeface="Times New Roman" pitchFamily="18" charset="0"/>
              </a:rPr>
              <a:t>=</a:t>
            </a:r>
            <a:r>
              <a:rPr lang="ru-RU" sz="1900" dirty="0">
                <a:latin typeface="Times New Roman" pitchFamily="18" charset="0"/>
                <a:cs typeface="Times New Roman" pitchFamily="18" charset="0"/>
              </a:rPr>
              <a:t>500 долл.</a:t>
            </a:r>
          </a:p>
          <a:p>
            <a:pPr algn="just">
              <a:lnSpc>
                <a:spcPct val="90000"/>
              </a:lnSpc>
            </a:pPr>
            <a:r>
              <a:rPr lang="ru-RU" sz="1900" dirty="0">
                <a:latin typeface="Times New Roman" pitchFamily="18" charset="0"/>
                <a:cs typeface="Times New Roman" pitchFamily="18" charset="0"/>
              </a:rPr>
              <a:t>Теперь допустим, что предприятие хочет продать дополнительную единицу своей продукции. Являясь несовершенным конкурентом, оно может увеличить продажи лишь за счет снижения цены. Поэтому, чтобы продать 6 единиц продукции, оно снижает цену со 100 до 80 долл.. От шестой единицы оно получит доход 80 долл., но от первых 5 единиц оно получит доход лишь 5 х 80 долл., т.е.:</a:t>
            </a:r>
          </a:p>
          <a:p>
            <a:pPr marL="0" indent="0" algn="ctr">
              <a:buNone/>
            </a:pPr>
            <a:r>
              <a:rPr lang="en-US" sz="2000" i="1" dirty="0" smtClean="0">
                <a:latin typeface="Times New Roman" pitchFamily="18" charset="0"/>
                <a:cs typeface="Times New Roman" pitchFamily="18" charset="0"/>
              </a:rPr>
              <a:t>TR</a:t>
            </a:r>
            <a:r>
              <a:rPr lang="en-US" sz="2000" dirty="0" smtClean="0">
                <a:latin typeface="Times New Roman" pitchFamily="18" charset="0"/>
                <a:cs typeface="Times New Roman" pitchFamily="18" charset="0"/>
              </a:rPr>
              <a:t> </a:t>
            </a:r>
            <a:r>
              <a:rPr lang="ru-RU" sz="2000" dirty="0" smtClean="0">
                <a:latin typeface="Times New Roman" pitchFamily="18" charset="0"/>
                <a:cs typeface="Times New Roman" pitchFamily="18" charset="0"/>
              </a:rPr>
              <a:t>(от продажи б единиц)=5 х 80 долл. + 1 х 80 долл. = 400 долл. + 80 долл. = 480 долл.</a:t>
            </a:r>
          </a:p>
          <a:p>
            <a:pPr marL="0" indent="0">
              <a:buNone/>
            </a:pPr>
            <a:endParaRPr lang="ru-RU" sz="2000" dirty="0" smtClean="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11157884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14400" y="404664"/>
            <a:ext cx="8229600" cy="5577483"/>
          </a:xfrm>
        </p:spPr>
        <p:txBody>
          <a:bodyPr>
            <a:normAutofit/>
          </a:bodyPr>
          <a:lstStyle/>
          <a:p>
            <a:pPr algn="just"/>
            <a:r>
              <a:rPr lang="ru-RU" sz="20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Предельный </a:t>
            </a:r>
            <a:r>
              <a:rPr lang="ru-RU" sz="1900" dirty="0">
                <a:latin typeface="Times New Roman" pitchFamily="18" charset="0"/>
                <a:cs typeface="Times New Roman" pitchFamily="18" charset="0"/>
              </a:rPr>
              <a:t>доход между 5 и 6 единицами составляет 480 долл. - 500 долл</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-20 долл. Необходимое снижение цены для продажи </a:t>
            </a:r>
            <a:r>
              <a:rPr lang="ru-RU" sz="1900" dirty="0">
                <a:latin typeface="Times New Roman" pitchFamily="18" charset="0"/>
                <a:cs typeface="Times New Roman" pitchFamily="18" charset="0"/>
              </a:rPr>
              <a:t>первых </a:t>
            </a:r>
            <a:r>
              <a:rPr lang="ru-RU" sz="1900" dirty="0">
                <a:latin typeface="Times New Roman" pitchFamily="18" charset="0"/>
                <a:cs typeface="Times New Roman" pitchFamily="18" charset="0"/>
              </a:rPr>
              <a:t>5 единиц было столь значительным, что даже после добавления шестой единицы общий доход </a:t>
            </a:r>
            <a:r>
              <a:rPr lang="ru-RU" sz="1900" dirty="0">
                <a:latin typeface="Times New Roman" pitchFamily="18" charset="0"/>
                <a:cs typeface="Times New Roman" pitchFamily="18" charset="0"/>
              </a:rPr>
              <a:t>снизился</a:t>
            </a:r>
            <a:r>
              <a:rPr lang="ru-RU" sz="1900" dirty="0">
                <a:latin typeface="Times New Roman" pitchFamily="18" charset="0"/>
                <a:cs typeface="Times New Roman" pitchFamily="18" charset="0"/>
              </a:rPr>
              <a:t>. Именно это и происходит в случае отрицательного </a:t>
            </a:r>
            <a:r>
              <a:rPr lang="en-US" sz="1900" dirty="0">
                <a:latin typeface="Times New Roman" pitchFamily="18" charset="0"/>
                <a:cs typeface="Times New Roman" pitchFamily="18" charset="0"/>
              </a:rPr>
              <a:t>MR</a:t>
            </a:r>
            <a:r>
              <a:rPr lang="ru-RU" sz="1900" dirty="0">
                <a:latin typeface="Times New Roman" pitchFamily="18" charset="0"/>
                <a:cs typeface="Times New Roman" pitchFamily="18" charset="0"/>
              </a:rPr>
              <a:t>.</a:t>
            </a:r>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Если </a:t>
            </a:r>
            <a:r>
              <a:rPr lang="ru-RU" sz="1900" dirty="0">
                <a:latin typeface="Times New Roman" pitchFamily="18" charset="0"/>
                <a:cs typeface="Times New Roman" pitchFamily="18" charset="0"/>
              </a:rPr>
              <a:t>вы хотите проверить, правильно ли вы поняли наши </a:t>
            </a:r>
            <a:r>
              <a:rPr lang="ru-RU" sz="1900" dirty="0">
                <a:latin typeface="Times New Roman" pitchFamily="18" charset="0"/>
                <a:cs typeface="Times New Roman" pitchFamily="18" charset="0"/>
              </a:rPr>
              <a:t>рассуждения</a:t>
            </a:r>
            <a:r>
              <a:rPr lang="ru-RU" sz="1900" dirty="0">
                <a:latin typeface="Times New Roman" pitchFamily="18" charset="0"/>
                <a:cs typeface="Times New Roman" pitchFamily="18" charset="0"/>
              </a:rPr>
              <a:t>, заполните пустые места в столбцах (2) - (4).</a:t>
            </a:r>
          </a:p>
          <a:p>
            <a:pPr algn="just"/>
            <a:r>
              <a:rPr lang="ru-RU" sz="1900" dirty="0">
                <a:latin typeface="Times New Roman" pitchFamily="18" charset="0"/>
                <a:cs typeface="Times New Roman" pitchFamily="18" charset="0"/>
              </a:rPr>
              <a:t>	Обратите внимание: несмотря на то, что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отрицателен, </a:t>
            </a:r>
            <a:r>
              <a:rPr lang="en-US" sz="1900" dirty="0">
                <a:latin typeface="Times New Roman" pitchFamily="18" charset="0"/>
                <a:cs typeface="Times New Roman" pitchFamily="18" charset="0"/>
              </a:rPr>
              <a:t>AR</a:t>
            </a:r>
            <a:r>
              <a:rPr lang="ru-RU" sz="1900" dirty="0">
                <a:latin typeface="Times New Roman" pitchFamily="18" charset="0"/>
                <a:cs typeface="Times New Roman" pitchFamily="18" charset="0"/>
              </a:rPr>
              <a:t>, или цена, по-прежнему положительна. Не следует путать предельный и средний доход и цену. Из табл. 3 видно, что это совершенно разные понятия. Кроме того, на рис.3 (см. график слева) показана кривая спроса (</a:t>
            </a:r>
            <a:r>
              <a:rPr lang="en-US" sz="1900" dirty="0">
                <a:latin typeface="Times New Roman" pitchFamily="18" charset="0"/>
                <a:cs typeface="Times New Roman" pitchFamily="18" charset="0"/>
              </a:rPr>
              <a:t>AR</a:t>
            </a:r>
            <a:r>
              <a:rPr lang="ru-RU" sz="1900" dirty="0">
                <a:latin typeface="Times New Roman" pitchFamily="18" charset="0"/>
                <a:cs typeface="Times New Roman" pitchFamily="18" charset="0"/>
              </a:rPr>
              <a:t>) и кривая предельного дохода (</a:t>
            </a:r>
            <a:r>
              <a:rPr lang="en-US" sz="1900" dirty="0">
                <a:latin typeface="Times New Roman" pitchFamily="18" charset="0"/>
                <a:cs typeface="Times New Roman" pitchFamily="18" charset="0"/>
              </a:rPr>
              <a:t>MR</a:t>
            </a:r>
            <a:r>
              <a:rPr lang="ru-RU" sz="1900" dirty="0">
                <a:latin typeface="Times New Roman" pitchFamily="18" charset="0"/>
                <a:cs typeface="Times New Roman" pitchFamily="18" charset="0"/>
              </a:rPr>
              <a:t>). Внимательно проанализируйте рис. 3 (см. график слева) и обратите внимание на то, что ступенчатая линия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определенно находится под </a:t>
            </a:r>
            <a:r>
              <a:rPr lang="en-US" sz="1900" dirty="0" err="1">
                <a:latin typeface="Times New Roman" pitchFamily="18" charset="0"/>
                <a:cs typeface="Times New Roman" pitchFamily="18" charset="0"/>
              </a:rPr>
              <a:t>dd</a:t>
            </a:r>
            <a:r>
              <a:rPr lang="ru-RU" sz="1900" dirty="0">
                <a:latin typeface="Times New Roman" pitchFamily="18" charset="0"/>
                <a:cs typeface="Times New Roman" pitchFamily="18" charset="0"/>
              </a:rPr>
              <a:t>-кривой </a:t>
            </a:r>
            <a:r>
              <a:rPr lang="en-US" sz="1900" dirty="0">
                <a:latin typeface="Times New Roman" pitchFamily="18" charset="0"/>
                <a:cs typeface="Times New Roman" pitchFamily="18" charset="0"/>
              </a:rPr>
              <a:t>AR. </a:t>
            </a:r>
            <a:r>
              <a:rPr lang="ru-RU" sz="1900" dirty="0">
                <a:latin typeface="Times New Roman" pitchFamily="18" charset="0"/>
                <a:cs typeface="Times New Roman" pitchFamily="18" charset="0"/>
              </a:rPr>
              <a:t>В сущности,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становится отрицательным, когда </a:t>
            </a:r>
            <a:r>
              <a:rPr lang="en-US" sz="1900" dirty="0">
                <a:latin typeface="Times New Roman" pitchFamily="18" charset="0"/>
                <a:cs typeface="Times New Roman" pitchFamily="18" charset="0"/>
              </a:rPr>
              <a:t>AR </a:t>
            </a:r>
            <a:r>
              <a:rPr lang="ru-RU" sz="1900" dirty="0">
                <a:latin typeface="Times New Roman" pitchFamily="18" charset="0"/>
                <a:cs typeface="Times New Roman" pitchFamily="18" charset="0"/>
              </a:rPr>
              <a:t>проходит половину пути до нулевого значения.</a:t>
            </a:r>
          </a:p>
          <a:p>
            <a:pPr algn="just"/>
            <a:r>
              <a:rPr lang="ru-RU" sz="1900" dirty="0">
                <a:latin typeface="Times New Roman" pitchFamily="18" charset="0"/>
                <a:cs typeface="Times New Roman" pitchFamily="18" charset="0"/>
              </a:rPr>
              <a:t>	Итак, подведем </a:t>
            </a:r>
            <a:r>
              <a:rPr lang="ru-RU" sz="1900" dirty="0" smtClean="0">
                <a:latin typeface="Times New Roman" pitchFamily="18" charset="0"/>
                <a:cs typeface="Times New Roman" pitchFamily="18" charset="0"/>
              </a:rPr>
              <a:t>итог.</a:t>
            </a:r>
          </a:p>
          <a:p>
            <a:pPr algn="just"/>
            <a:r>
              <a:rPr lang="ru-RU" sz="1900" dirty="0" smtClean="0">
                <a:latin typeface="Times New Roman" pitchFamily="18" charset="0"/>
                <a:cs typeface="Times New Roman" pitchFamily="18" charset="0"/>
              </a:rPr>
              <a:t>При </a:t>
            </a:r>
            <a:r>
              <a:rPr lang="ru-RU" sz="1900" dirty="0">
                <a:latin typeface="Times New Roman" pitchFamily="18" charset="0"/>
                <a:cs typeface="Times New Roman" pitchFamily="18" charset="0"/>
              </a:rPr>
              <a:t>отрицательном наклоне кривой спроса:</a:t>
            </a:r>
          </a:p>
          <a:p>
            <a:pPr algn="just"/>
            <a:r>
              <a:rPr lang="ru-RU" sz="1900" dirty="0">
                <a:latin typeface="Times New Roman" pitchFamily="18" charset="0"/>
                <a:cs typeface="Times New Roman" pitchFamily="18" charset="0"/>
              </a:rPr>
              <a:t>Р &gt;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(Р- уменьшенный доход от всех предыдущих </a:t>
            </a:r>
            <a:r>
              <a:rPr lang="en-US" sz="1900" dirty="0">
                <a:latin typeface="Times New Roman" pitchFamily="18" charset="0"/>
                <a:cs typeface="Times New Roman" pitchFamily="18" charset="0"/>
              </a:rPr>
              <a:t>q</a:t>
            </a:r>
            <a:r>
              <a:rPr lang="ru-RU" sz="1900" dirty="0">
                <a:latin typeface="Times New Roman" pitchFamily="18" charset="0"/>
                <a:cs typeface="Times New Roman" pitchFamily="18" charset="0"/>
              </a:rPr>
              <a:t>).</a:t>
            </a:r>
          </a:p>
          <a:p>
            <a:pPr marL="0" indent="0" algn="just">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958482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latin typeface="Times New Roman" pitchFamily="18" charset="0"/>
                <a:cs typeface="Times New Roman" pitchFamily="18" charset="0"/>
              </a:rPr>
              <a:t>Эластичность и предельный доход</a:t>
            </a: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1475657" y="1340768"/>
            <a:ext cx="7058744" cy="4570454"/>
          </a:xfrm>
        </p:spPr>
        <p:txBody>
          <a:bodyPr>
            <a:normAutofit fontScale="92500" lnSpcReduction="20000"/>
          </a:bodyPr>
          <a:lstStyle/>
          <a:p>
            <a:pPr algn="just"/>
            <a:r>
              <a:rPr lang="ru-RU" sz="2000" dirty="0" smtClean="0">
                <a:latin typeface="Times New Roman" pitchFamily="18" charset="0"/>
                <a:cs typeface="Times New Roman" pitchFamily="18" charset="0"/>
              </a:rPr>
              <a:t>	</a:t>
            </a:r>
            <a:r>
              <a:rPr lang="ru-RU" sz="2200" dirty="0">
                <a:latin typeface="Times New Roman" pitchFamily="18" charset="0"/>
                <a:cs typeface="Times New Roman" pitchFamily="18" charset="0"/>
              </a:rPr>
              <a:t>Какова </a:t>
            </a:r>
            <a:r>
              <a:rPr lang="ru-RU" sz="2200" dirty="0">
                <a:latin typeface="Times New Roman" pitchFamily="18" charset="0"/>
                <a:cs typeface="Times New Roman" pitchFamily="18" charset="0"/>
              </a:rPr>
              <a:t>взаимосвязь между ценовой эластичностью спроса и предельным доходом?</a:t>
            </a:r>
          </a:p>
          <a:p>
            <a:pPr algn="just"/>
            <a:r>
              <a:rPr lang="ru-RU" sz="2200" dirty="0">
                <a:latin typeface="Times New Roman" pitchFamily="18" charset="0"/>
                <a:cs typeface="Times New Roman" pitchFamily="18" charset="0"/>
              </a:rPr>
              <a:t>	Предельный </a:t>
            </a:r>
            <a:r>
              <a:rPr lang="ru-RU" sz="2200" dirty="0">
                <a:latin typeface="Times New Roman" pitchFamily="18" charset="0"/>
                <a:cs typeface="Times New Roman" pitchFamily="18" charset="0"/>
              </a:rPr>
              <a:t>доход имеет положительное значение, когда спрос эластичен, равен нулю, при единичной эластичности спроса и </a:t>
            </a:r>
            <a:r>
              <a:rPr lang="ru-RU" sz="2200" dirty="0">
                <a:latin typeface="Times New Roman" pitchFamily="18" charset="0"/>
                <a:cs typeface="Times New Roman" pitchFamily="18" charset="0"/>
              </a:rPr>
              <a:t>отрицательное </a:t>
            </a:r>
            <a:r>
              <a:rPr lang="ru-RU" sz="2200" dirty="0">
                <a:latin typeface="Times New Roman" pitchFamily="18" charset="0"/>
                <a:cs typeface="Times New Roman" pitchFamily="18" charset="0"/>
              </a:rPr>
              <a:t>- при неэластичном спросе.</a:t>
            </a:r>
          </a:p>
          <a:p>
            <a:pPr algn="just"/>
            <a:r>
              <a:rPr lang="ru-RU" sz="2200" dirty="0">
                <a:latin typeface="Times New Roman" pitchFamily="18" charset="0"/>
                <a:cs typeface="Times New Roman" pitchFamily="18" charset="0"/>
              </a:rPr>
              <a:t>	Данный вывод является перефразированным определением эластичности. Проверьте, помните ли вы о том, что спрос эластичен в том случае, когда снижение цены приводит к росту дохода. В этой ситуации уменьшение цены увеличивает спрос настолько, что доход производителей возрастает, поэтому и предельный доход имеет положительное значение. Например, в табл.3 при снижении цены на эластичном отрезке от 180 долл. до 160 долл. спрос увеличивается настолько, что обеспечивает рост общего дохода, и при этом предельный доход остается положительным.</a:t>
            </a:r>
          </a:p>
          <a:p>
            <a:pPr marL="0" indent="0" algn="just">
              <a:buNone/>
            </a:pPr>
            <a:endParaRPr lang="ru-RU" sz="2000" dirty="0" smtClean="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860" y="5343669"/>
            <a:ext cx="2016224" cy="1514331"/>
          </a:xfrm>
          <a:prstGeom prst="rect">
            <a:avLst/>
          </a:prstGeom>
        </p:spPr>
      </p:pic>
    </p:spTree>
    <p:extLst>
      <p:ext uri="{BB962C8B-B14F-4D97-AF65-F5344CB8AC3E}">
        <p14:creationId xmlns:p14="http://schemas.microsoft.com/office/powerpoint/2010/main" val="13809895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55576" y="2564904"/>
            <a:ext cx="8229600" cy="5577483"/>
          </a:xfrm>
        </p:spPr>
        <p:txBody>
          <a:bodyPr>
            <a:normAutofit/>
          </a:bodyPr>
          <a:lstStyle/>
          <a:p>
            <a:pPr algn="just">
              <a:lnSpc>
                <a:spcPct val="80000"/>
              </a:lnSpc>
            </a:pPr>
            <a:r>
              <a:rPr lang="ru-RU" sz="2000" dirty="0" smtClean="0">
                <a:latin typeface="Times New Roman" pitchFamily="18" charset="0"/>
                <a:cs typeface="Times New Roman" pitchFamily="18" charset="0"/>
              </a:rPr>
              <a:t>	</a:t>
            </a:r>
            <a:r>
              <a:rPr lang="ru-RU" sz="1700" dirty="0">
                <a:latin typeface="Times New Roman" pitchFamily="18" charset="0"/>
                <a:cs typeface="Times New Roman" pitchFamily="18" charset="0"/>
              </a:rPr>
              <a:t>Что </a:t>
            </a:r>
            <a:r>
              <a:rPr lang="ru-RU" sz="1700" dirty="0">
                <a:latin typeface="Times New Roman" pitchFamily="18" charset="0"/>
                <a:cs typeface="Times New Roman" pitchFamily="18" charset="0"/>
              </a:rPr>
              <a:t>же происходит, когда эластичность спроса равна </a:t>
            </a:r>
            <a:r>
              <a:rPr lang="ru-RU" sz="1700" dirty="0">
                <a:latin typeface="Times New Roman" pitchFamily="18" charset="0"/>
                <a:cs typeface="Times New Roman" pitchFamily="18" charset="0"/>
              </a:rPr>
              <a:t>единице</a:t>
            </a:r>
            <a:r>
              <a:rPr lang="ru-RU" sz="1700" dirty="0">
                <a:latin typeface="Times New Roman" pitchFamily="18" charset="0"/>
                <a:cs typeface="Times New Roman" pitchFamily="18" charset="0"/>
              </a:rPr>
              <a:t>? Снижение цены соответствует росту объема выпуска, а предельный доход, следовательно, равен нулю. Вы можете определить, почему предельный доход всегда отрицателен </a:t>
            </a:r>
            <a:r>
              <a:rPr lang="ru-RU" sz="1700" dirty="0">
                <a:latin typeface="Times New Roman" pitchFamily="18" charset="0"/>
                <a:cs typeface="Times New Roman" pitchFamily="18" charset="0"/>
              </a:rPr>
              <a:t>на</a:t>
            </a:r>
            <a:r>
              <a:rPr lang="en-US" sz="1700" dirty="0">
                <a:latin typeface="Times New Roman" pitchFamily="18" charset="0"/>
                <a:cs typeface="Times New Roman" pitchFamily="18" charset="0"/>
              </a:rPr>
              <a:t> </a:t>
            </a:r>
            <a:r>
              <a:rPr lang="ru-RU" sz="1700" dirty="0">
                <a:latin typeface="Times New Roman" pitchFamily="18" charset="0"/>
                <a:cs typeface="Times New Roman" pitchFamily="18" charset="0"/>
              </a:rPr>
              <a:t>неэластичном </a:t>
            </a:r>
            <a:r>
              <a:rPr lang="ru-RU" sz="1700" dirty="0">
                <a:latin typeface="Times New Roman" pitchFamily="18" charset="0"/>
                <a:cs typeface="Times New Roman" pitchFamily="18" charset="0"/>
              </a:rPr>
              <a:t>участке функции спроса? По какой причине предельный доход субъекта совершенной конкуренции при абсолютно эластичной кривой спроса всегда положителен?</a:t>
            </a:r>
          </a:p>
          <a:p>
            <a:pPr marL="0" indent="0">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1561193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1255373"/>
            <a:ext cx="8229600" cy="5602627"/>
          </a:xfrm>
        </p:spPr>
        <p:txBody>
          <a:bodyPr>
            <a:noAutofit/>
          </a:bodyPr>
          <a:lstStyle/>
          <a:p>
            <a:pPr marL="0" indent="355600" algn="just"/>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Если строго придерживаться данного четкого определения, немногие рынки в экономике США можно классифицировать как совершенно конкурентные.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Подумайте</a:t>
            </a:r>
            <a:r>
              <a:rPr lang="ru-RU" dirty="0">
                <a:solidFill>
                  <a:schemeClr val="tx1"/>
                </a:solidFill>
                <a:latin typeface="Times New Roman" panose="02020603050405020304" pitchFamily="18" charset="0"/>
                <a:cs typeface="Times New Roman" panose="02020603050405020304" pitchFamily="18" charset="0"/>
              </a:rPr>
              <a:t>, что из нижеперечисленного продается на совершенно конкурентных рынках: самолеты, алюминий, автомобили, сухие завтраки, жевательная резинка, сигареты, электроэнергия, холодильники, пшеница.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В </a:t>
            </a:r>
            <a:r>
              <a:rPr lang="ru-RU" dirty="0">
                <a:solidFill>
                  <a:schemeClr val="tx1"/>
                </a:solidFill>
                <a:latin typeface="Times New Roman" panose="02020603050405020304" pitchFamily="18" charset="0"/>
                <a:cs typeface="Times New Roman" panose="02020603050405020304" pitchFamily="18" charset="0"/>
              </a:rPr>
              <a:t>любом случае не самолеты, не алюминий и не автомобили. </a:t>
            </a:r>
            <a:r>
              <a:rPr lang="ru-RU" dirty="0">
                <a:solidFill>
                  <a:schemeClr val="tx1"/>
                </a:solidFill>
                <a:latin typeface="Times New Roman" panose="02020603050405020304" pitchFamily="18" charset="0"/>
                <a:cs typeface="Times New Roman" panose="02020603050405020304" pitchFamily="18" charset="0"/>
              </a:rPr>
              <a:t>До Второй мировой войны алюминий производила лишь одна компания - </a:t>
            </a:r>
            <a:r>
              <a:rPr lang="en-US" dirty="0">
                <a:solidFill>
                  <a:schemeClr val="accent1">
                    <a:lumMod val="75000"/>
                  </a:schemeClr>
                </a:solidFill>
                <a:latin typeface="Times New Roman" panose="02020603050405020304" pitchFamily="18" charset="0"/>
                <a:cs typeface="Times New Roman" panose="02020603050405020304" pitchFamily="18" charset="0"/>
              </a:rPr>
              <a:t>Alcoa</a:t>
            </a:r>
            <a:r>
              <a:rPr lang="ru-RU" dirty="0">
                <a:solidFill>
                  <a:schemeClr val="tx1"/>
                </a:solidFill>
                <a:latin typeface="Times New Roman" panose="02020603050405020304" pitchFamily="18" charset="0"/>
                <a:cs typeface="Times New Roman" panose="02020603050405020304" pitchFamily="18" charset="0"/>
              </a:rPr>
              <a:t>. На сегодняшний день ситуация не так уж сильно изменилась: три четверти всего выпускаемого алюминия в США производят четыре крупнейших предприятия. Мировой рынок самолетов гражданской авиации представлен только двумя компаниями- </a:t>
            </a:r>
            <a:r>
              <a:rPr lang="en-US" dirty="0">
                <a:solidFill>
                  <a:schemeClr val="tx1"/>
                </a:solidFill>
                <a:latin typeface="Times New Roman" panose="02020603050405020304" pitchFamily="18" charset="0"/>
                <a:cs typeface="Times New Roman" panose="02020603050405020304" pitchFamily="18" charset="0"/>
              </a:rPr>
              <a:t>Boeing </a:t>
            </a:r>
            <a:r>
              <a:rPr lang="ru-RU" dirty="0">
                <a:solidFill>
                  <a:schemeClr val="tx1"/>
                </a:solidFill>
                <a:latin typeface="Times New Roman" panose="02020603050405020304" pitchFamily="18" charset="0"/>
                <a:cs typeface="Times New Roman" panose="02020603050405020304" pitchFamily="18" charset="0"/>
              </a:rPr>
              <a:t>и </a:t>
            </a:r>
            <a:r>
              <a:rPr lang="en-US" dirty="0">
                <a:solidFill>
                  <a:schemeClr val="tx1"/>
                </a:solidFill>
                <a:latin typeface="Times New Roman" panose="02020603050405020304" pitchFamily="18" charset="0"/>
                <a:cs typeface="Times New Roman" panose="02020603050405020304" pitchFamily="18" charset="0"/>
              </a:rPr>
              <a:t>Airbus</a:t>
            </a:r>
            <a:r>
              <a:rPr lang="ru-RU" dirty="0">
                <a:solidFill>
                  <a:schemeClr val="tx1"/>
                </a:solidFill>
                <a:latin typeface="Times New Roman" panose="02020603050405020304" pitchFamily="18" charset="0"/>
                <a:cs typeface="Times New Roman" panose="02020603050405020304" pitchFamily="18" charset="0"/>
              </a:rPr>
              <a:t>. </a:t>
            </a: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4941168"/>
            <a:ext cx="2426459" cy="1624506"/>
          </a:xfrm>
          <a:prstGeom prst="rect">
            <a:avLst/>
          </a:prstGeom>
        </p:spPr>
      </p:pic>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6210" y="4941167"/>
            <a:ext cx="2254061" cy="1624507"/>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b="1" dirty="0" smtClean="0">
                <a:latin typeface="Times New Roman" pitchFamily="18" charset="0"/>
                <a:cs typeface="Times New Roman" pitchFamily="18" charset="0"/>
              </a:rPr>
              <a:t>Факторы максимизации прибыли</a:t>
            </a:r>
            <a:endParaRPr lang="ru-RU" b="1" dirty="0">
              <a:latin typeface="Times New Roman" pitchFamily="18" charset="0"/>
              <a:cs typeface="Times New Roman" pitchFamily="18" charset="0"/>
            </a:endParaRPr>
          </a:p>
        </p:txBody>
      </p:sp>
      <p:sp>
        <p:nvSpPr>
          <p:cNvPr id="3" name="Объект 2"/>
          <p:cNvSpPr>
            <a:spLocks noGrp="1"/>
          </p:cNvSpPr>
          <p:nvPr>
            <p:ph idx="1"/>
          </p:nvPr>
        </p:nvSpPr>
        <p:spPr/>
        <p:txBody>
          <a:bodyPr>
            <a:normAutofit fontScale="92500" lnSpcReduction="10000"/>
          </a:bodyPr>
          <a:lstStyle/>
          <a:p>
            <a:pPr algn="just"/>
            <a:r>
              <a:rPr lang="ru-RU" sz="2000" dirty="0" smtClean="0">
                <a:latin typeface="Times New Roman" pitchFamily="18" charset="0"/>
                <a:cs typeface="Times New Roman" pitchFamily="18" charset="0"/>
              </a:rPr>
              <a:t>	</a:t>
            </a:r>
            <a:r>
              <a:rPr lang="ru-RU" dirty="0">
                <a:latin typeface="Times New Roman" pitchFamily="18" charset="0"/>
                <a:cs typeface="Times New Roman" pitchFamily="18" charset="0"/>
              </a:rPr>
              <a:t>Сейчас </a:t>
            </a:r>
            <a:r>
              <a:rPr lang="ru-RU" dirty="0">
                <a:latin typeface="Times New Roman" pitchFamily="18" charset="0"/>
                <a:cs typeface="Times New Roman" pitchFamily="18" charset="0"/>
              </a:rPr>
              <a:t>у нас уже достаточно знаний, чтобы определить условия равновесия, которые позволят монополисту </a:t>
            </a:r>
            <a:r>
              <a:rPr lang="ru-RU" dirty="0">
                <a:latin typeface="Times New Roman" pitchFamily="18" charset="0"/>
                <a:cs typeface="Times New Roman" pitchFamily="18" charset="0"/>
              </a:rPr>
              <a:t>максимизировать </a:t>
            </a:r>
            <a:r>
              <a:rPr lang="ru-RU" dirty="0">
                <a:latin typeface="Times New Roman" pitchFamily="18" charset="0"/>
                <a:cs typeface="Times New Roman" pitchFamily="18" charset="0"/>
              </a:rPr>
              <a:t>прибыль. Как следует поступить монополисту, если он при заданной функции спроса хотел бы максимизировать </a:t>
            </a:r>
            <a:r>
              <a:rPr lang="ru-RU" dirty="0">
                <a:latin typeface="Times New Roman" pitchFamily="18" charset="0"/>
                <a:cs typeface="Times New Roman" pitchFamily="18" charset="0"/>
              </a:rPr>
              <a:t>валовую </a:t>
            </a:r>
            <a:r>
              <a:rPr lang="ru-RU" dirty="0">
                <a:latin typeface="Times New Roman" pitchFamily="18" charset="0"/>
                <a:cs typeface="Times New Roman" pitchFamily="18" charset="0"/>
              </a:rPr>
              <a:t>прибыль </a:t>
            </a:r>
            <a:r>
              <a:rPr lang="ru-RU" dirty="0">
                <a:latin typeface="Times New Roman" pitchFamily="18" charset="0"/>
                <a:cs typeface="Times New Roman" pitchFamily="18" charset="0"/>
              </a:rPr>
              <a:t>(</a:t>
            </a:r>
            <a:r>
              <a:rPr lang="en-US" dirty="0">
                <a:latin typeface="Times New Roman" pitchFamily="18" charset="0"/>
                <a:cs typeface="Times New Roman" pitchFamily="18" charset="0"/>
              </a:rPr>
              <a:t>T</a:t>
            </a:r>
            <a:r>
              <a:rPr lang="ru-RU" dirty="0">
                <a:latin typeface="Times New Roman" pitchFamily="18" charset="0"/>
                <a:cs typeface="Times New Roman" pitchFamily="18" charset="0"/>
              </a:rPr>
              <a:t>Р</a:t>
            </a:r>
            <a:r>
              <a:rPr lang="en-US" dirty="0">
                <a:latin typeface="Times New Roman" pitchFamily="18" charset="0"/>
                <a:cs typeface="Times New Roman" pitchFamily="18" charset="0"/>
              </a:rPr>
              <a:t>)</a:t>
            </a:r>
            <a:r>
              <a:rPr lang="ru-RU" dirty="0">
                <a:latin typeface="Times New Roman" pitchFamily="18" charset="0"/>
                <a:cs typeface="Times New Roman" pitchFamily="18" charset="0"/>
              </a:rPr>
              <a:t>? По </a:t>
            </a:r>
            <a:r>
              <a:rPr lang="ru-RU" dirty="0">
                <a:latin typeface="Times New Roman" pitchFamily="18" charset="0"/>
                <a:cs typeface="Times New Roman" pitchFamily="18" charset="0"/>
              </a:rPr>
              <a:t>определению, валовая прибыль равна разнице между общим доходом и общими издержками, т.е.: </a:t>
            </a:r>
            <a:r>
              <a:rPr lang="en-US" dirty="0">
                <a:latin typeface="Times New Roman" pitchFamily="18" charset="0"/>
                <a:cs typeface="Times New Roman" pitchFamily="18" charset="0"/>
              </a:rPr>
              <a:t>TP</a:t>
            </a:r>
            <a:r>
              <a:rPr lang="ru-RU" dirty="0">
                <a:latin typeface="Times New Roman" pitchFamily="18" charset="0"/>
                <a:cs typeface="Times New Roman" pitchFamily="18" charset="0"/>
              </a:rPr>
              <a:t>=</a:t>
            </a:r>
            <a:r>
              <a:rPr lang="en-US" dirty="0">
                <a:latin typeface="Times New Roman" pitchFamily="18" charset="0"/>
                <a:cs typeface="Times New Roman" pitchFamily="18" charset="0"/>
              </a:rPr>
              <a:t>TR</a:t>
            </a:r>
            <a:r>
              <a:rPr lang="ru-RU" dirty="0">
                <a:latin typeface="Times New Roman" pitchFamily="18" charset="0"/>
                <a:cs typeface="Times New Roman" pitchFamily="18" charset="0"/>
              </a:rPr>
              <a:t>-</a:t>
            </a:r>
            <a:r>
              <a:rPr lang="en-US" dirty="0">
                <a:latin typeface="Times New Roman" pitchFamily="18" charset="0"/>
                <a:cs typeface="Times New Roman" pitchFamily="18" charset="0"/>
              </a:rPr>
              <a:t>TC</a:t>
            </a:r>
            <a:r>
              <a:rPr lang="ru-RU" dirty="0">
                <a:latin typeface="Times New Roman" pitchFamily="18" charset="0"/>
                <a:cs typeface="Times New Roman" pitchFamily="18" charset="0"/>
              </a:rPr>
              <a:t>=(Р </a:t>
            </a:r>
            <a:r>
              <a:rPr lang="ru-RU" dirty="0">
                <a:latin typeface="Times New Roman" pitchFamily="18" charset="0"/>
                <a:cs typeface="Times New Roman" pitchFamily="18" charset="0"/>
              </a:rPr>
              <a:t>х </a:t>
            </a:r>
            <a:r>
              <a:rPr lang="en-US" dirty="0">
                <a:latin typeface="Times New Roman" pitchFamily="18" charset="0"/>
                <a:cs typeface="Times New Roman" pitchFamily="18" charset="0"/>
              </a:rPr>
              <a:t>q</a:t>
            </a:r>
            <a:r>
              <a:rPr lang="ru-RU" dirty="0">
                <a:latin typeface="Times New Roman" pitchFamily="18" charset="0"/>
                <a:cs typeface="Times New Roman" pitchFamily="18" charset="0"/>
              </a:rPr>
              <a:t>)-</a:t>
            </a:r>
            <a:r>
              <a:rPr lang="ru-RU" dirty="0">
                <a:latin typeface="Times New Roman" pitchFamily="18" charset="0"/>
                <a:cs typeface="Times New Roman" pitchFamily="18" charset="0"/>
              </a:rPr>
              <a:t>ТС.</a:t>
            </a:r>
          </a:p>
          <a:p>
            <a:pPr algn="just"/>
            <a:r>
              <a:rPr lang="ru-RU" dirty="0">
                <a:latin typeface="Times New Roman" pitchFamily="18" charset="0"/>
                <a:cs typeface="Times New Roman" pitchFamily="18" charset="0"/>
              </a:rPr>
              <a:t>	Чтобы максимизировать прибыль, предприятие должно определить равновесные цену и объем выпуска, Р* и </a:t>
            </a:r>
            <a:r>
              <a:rPr lang="en-US" dirty="0">
                <a:latin typeface="Times New Roman" pitchFamily="18" charset="0"/>
                <a:cs typeface="Times New Roman" pitchFamily="18" charset="0"/>
              </a:rPr>
              <a:t>q</a:t>
            </a:r>
            <a:r>
              <a:rPr lang="ru-RU" dirty="0">
                <a:latin typeface="Times New Roman" pitchFamily="18" charset="0"/>
                <a:cs typeface="Times New Roman" pitchFamily="18" charset="0"/>
              </a:rPr>
              <a:t>* при которых бы совокупная прибыль была наибольшей, или при которых разность </a:t>
            </a:r>
            <a:r>
              <a:rPr lang="en-US" dirty="0">
                <a:latin typeface="Times New Roman" pitchFamily="18" charset="0"/>
                <a:cs typeface="Times New Roman" pitchFamily="18" charset="0"/>
              </a:rPr>
              <a:t>TR</a:t>
            </a:r>
            <a:r>
              <a:rPr lang="ru-RU" dirty="0">
                <a:latin typeface="Times New Roman" pitchFamily="18" charset="0"/>
                <a:cs typeface="Times New Roman" pitchFamily="18" charset="0"/>
              </a:rPr>
              <a:t> и ТС была наибольшей. Обратите внимание: прибыль будет максимальной при таком объеме выпуска, при котором предельный доход предприятия равен его предельным издержкам.</a:t>
            </a:r>
            <a:endParaRPr lang="ru-RU" dirty="0">
              <a:latin typeface="Times New Roman" pitchFamily="18" charset="0"/>
              <a:cs typeface="Times New Roman" pitchFamily="18" charset="0"/>
            </a:endParaRPr>
          </a:p>
          <a:p>
            <a:pPr marL="0" indent="0">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7248097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0"/>
            <a:ext cx="8229600" cy="620688"/>
          </a:xfrm>
        </p:spPr>
        <p:txBody>
          <a:bodyPr>
            <a:normAutofit fontScale="90000"/>
          </a:bodyPr>
          <a:lstStyle/>
          <a:p>
            <a:r>
              <a:rPr lang="ru-RU" sz="2000" dirty="0" smtClean="0">
                <a:latin typeface="Times New Roman" pitchFamily="18" charset="0"/>
                <a:cs typeface="Times New Roman" pitchFamily="18" charset="0"/>
              </a:rPr>
              <a:t>Табл.4. </a:t>
            </a:r>
            <a:r>
              <a:rPr lang="ru-RU" sz="2000" dirty="0">
                <a:latin typeface="Times New Roman" pitchFamily="18" charset="0"/>
                <a:cs typeface="Times New Roman" pitchFamily="18" charset="0"/>
              </a:rPr>
              <a:t>. При тождественности предельных издержек и предельного дохода предприятия</a:t>
            </a:r>
            <a:r>
              <a:rPr lang="ru-RU" sz="2000" i="1" dirty="0">
                <a:latin typeface="Times New Roman" pitchFamily="18" charset="0"/>
                <a:cs typeface="Times New Roman" pitchFamily="18" charset="0"/>
              </a:rPr>
              <a:t> </a:t>
            </a:r>
            <a:r>
              <a:rPr lang="en-US" sz="2000" i="1" dirty="0">
                <a:latin typeface="Times New Roman" pitchFamily="18" charset="0"/>
                <a:cs typeface="Times New Roman" pitchFamily="18" charset="0"/>
              </a:rPr>
              <a:t>q</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и</a:t>
            </a:r>
            <a:r>
              <a:rPr lang="ru-RU" sz="2000" i="1" dirty="0">
                <a:latin typeface="Times New Roman" pitchFamily="18" charset="0"/>
                <a:cs typeface="Times New Roman" pitchFamily="18" charset="0"/>
              </a:rPr>
              <a:t> Р</a:t>
            </a:r>
            <a:r>
              <a:rPr lang="ru-RU" sz="2000" dirty="0">
                <a:latin typeface="Times New Roman" pitchFamily="18" charset="0"/>
                <a:cs typeface="Times New Roman" pitchFamily="18" charset="0"/>
              </a:rPr>
              <a:t> макси­мизируют </a:t>
            </a:r>
            <a:r>
              <a:rPr lang="ru-RU" sz="2000" dirty="0" smtClean="0">
                <a:latin typeface="Times New Roman" pitchFamily="18" charset="0"/>
                <a:cs typeface="Times New Roman" pitchFamily="18" charset="0"/>
              </a:rPr>
              <a:t>прибыль.</a:t>
            </a:r>
            <a:endParaRPr lang="ru-RU" sz="2000" dirty="0">
              <a:latin typeface="Times New Roman" pitchFamily="18" charset="0"/>
              <a:cs typeface="Times New Roman"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4135085267"/>
              </p:ext>
            </p:extLst>
          </p:nvPr>
        </p:nvGraphicFramePr>
        <p:xfrm>
          <a:off x="0" y="692697"/>
          <a:ext cx="9144000" cy="6339840"/>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332345">
                <a:tc gridSpan="8">
                  <a:txBody>
                    <a:bodyPr/>
                    <a:lstStyle/>
                    <a:p>
                      <a:pPr algn="ctr"/>
                      <a:r>
                        <a:rPr lang="ru-RU" dirty="0" smtClean="0"/>
                        <a:t>Максимизация прибыли предприятием</a:t>
                      </a:r>
                      <a:endParaRPr lang="ru-RU" dirty="0"/>
                    </a:p>
                  </a:txBody>
                  <a:tcPr/>
                </a:tc>
                <a:tc hMerge="1">
                  <a:txBody>
                    <a:bodyPr/>
                    <a:lstStyle/>
                    <a:p>
                      <a:endParaRPr lang="ru-RU" dirty="0"/>
                    </a:p>
                  </a:txBody>
                  <a:tcPr/>
                </a:tc>
                <a:tc hMerge="1">
                  <a:txBody>
                    <a:bodyPr/>
                    <a:lstStyle/>
                    <a:p>
                      <a:endParaRPr lang="ru-RU" dirty="0"/>
                    </a:p>
                  </a:txBody>
                  <a:tcPr/>
                </a:tc>
                <a:tc hMerge="1">
                  <a:txBody>
                    <a:bodyPr/>
                    <a:lstStyle/>
                    <a:p>
                      <a:endParaRPr lang="ru-RU" dirty="0"/>
                    </a:p>
                  </a:txBody>
                  <a:tcPr/>
                </a:tc>
                <a:tc hMerge="1">
                  <a:txBody>
                    <a:bodyPr/>
                    <a:lstStyle/>
                    <a:p>
                      <a:endParaRPr lang="ru-RU" dirty="0"/>
                    </a:p>
                  </a:txBody>
                  <a:tcPr/>
                </a:tc>
                <a:tc hMerge="1">
                  <a:txBody>
                    <a:bodyPr/>
                    <a:lstStyle/>
                    <a:p>
                      <a:endParaRPr lang="ru-RU" dirty="0"/>
                    </a:p>
                  </a:txBody>
                  <a:tcPr/>
                </a:tc>
                <a:tc hMerge="1">
                  <a:txBody>
                    <a:bodyPr/>
                    <a:lstStyle/>
                    <a:p>
                      <a:endParaRPr lang="ru-RU" dirty="0"/>
                    </a:p>
                  </a:txBody>
                  <a:tcPr/>
                </a:tc>
                <a:tc hMerge="1">
                  <a:txBody>
                    <a:bodyPr/>
                    <a:lstStyle/>
                    <a:p>
                      <a:endParaRPr lang="ru-RU" dirty="0"/>
                    </a:p>
                  </a:txBody>
                  <a:tcPr/>
                </a:tc>
              </a:tr>
              <a:tr h="1412464">
                <a:tc>
                  <a:txBody>
                    <a:bodyPr/>
                    <a:lstStyle/>
                    <a:p>
                      <a:r>
                        <a:rPr lang="ru-RU" sz="1600" dirty="0" smtClean="0"/>
                        <a:t>Количество </a:t>
                      </a:r>
                    </a:p>
                    <a:p>
                      <a:r>
                        <a:rPr lang="en-US" sz="1600" dirty="0" smtClean="0"/>
                        <a:t>q</a:t>
                      </a:r>
                      <a:endParaRPr lang="ru-RU" sz="1600" dirty="0" smtClean="0"/>
                    </a:p>
                    <a:p>
                      <a:endParaRPr lang="en-US" sz="1600" dirty="0" smtClean="0"/>
                    </a:p>
                    <a:p>
                      <a:r>
                        <a:rPr lang="en-US" sz="1600" dirty="0" smtClean="0"/>
                        <a:t>(1)</a:t>
                      </a:r>
                      <a:endParaRPr lang="ru-RU" sz="1600" dirty="0"/>
                    </a:p>
                  </a:txBody>
                  <a:tcPr/>
                </a:tc>
                <a:tc>
                  <a:txBody>
                    <a:bodyPr/>
                    <a:lstStyle/>
                    <a:p>
                      <a:r>
                        <a:rPr lang="ru-RU" sz="1600" dirty="0" smtClean="0"/>
                        <a:t>Цена</a:t>
                      </a:r>
                      <a:r>
                        <a:rPr lang="ru-RU" sz="1600" baseline="0" dirty="0" smtClean="0"/>
                        <a:t> </a:t>
                      </a:r>
                    </a:p>
                    <a:p>
                      <a:r>
                        <a:rPr lang="ru-RU" sz="1600" baseline="0" dirty="0" smtClean="0"/>
                        <a:t>Р(долл.)</a:t>
                      </a:r>
                      <a:endParaRPr lang="en-US" sz="1600" baseline="0" dirty="0" smtClean="0"/>
                    </a:p>
                    <a:p>
                      <a:endParaRPr lang="en-US" sz="1600" baseline="0" dirty="0" smtClean="0"/>
                    </a:p>
                    <a:p>
                      <a:endParaRPr lang="ru-RU" sz="1600" baseline="0" dirty="0" smtClean="0"/>
                    </a:p>
                    <a:p>
                      <a:r>
                        <a:rPr lang="ru-RU" sz="1600" baseline="0" dirty="0" smtClean="0"/>
                        <a:t>(2)</a:t>
                      </a:r>
                      <a:endParaRPr lang="ru-RU" sz="1600" dirty="0"/>
                    </a:p>
                  </a:txBody>
                  <a:tcPr/>
                </a:tc>
                <a:tc>
                  <a:txBody>
                    <a:bodyPr/>
                    <a:lstStyle/>
                    <a:p>
                      <a:r>
                        <a:rPr lang="ru-RU" sz="1600" dirty="0" smtClean="0"/>
                        <a:t>Общий доход </a:t>
                      </a:r>
                      <a:r>
                        <a:rPr lang="en-US" sz="1600" dirty="0" smtClean="0"/>
                        <a:t>TR(</a:t>
                      </a:r>
                      <a:r>
                        <a:rPr lang="ru-RU" sz="1600" dirty="0" smtClean="0"/>
                        <a:t>долл.)</a:t>
                      </a:r>
                    </a:p>
                    <a:p>
                      <a:endParaRPr lang="en-US" sz="1600" dirty="0" smtClean="0"/>
                    </a:p>
                    <a:p>
                      <a:r>
                        <a:rPr lang="ru-RU" sz="1600" dirty="0" smtClean="0"/>
                        <a:t>(3)</a:t>
                      </a:r>
                      <a:endParaRPr lang="ru-RU" sz="1600" dirty="0"/>
                    </a:p>
                  </a:txBody>
                  <a:tcPr/>
                </a:tc>
                <a:tc>
                  <a:txBody>
                    <a:bodyPr/>
                    <a:lstStyle/>
                    <a:p>
                      <a:r>
                        <a:rPr lang="ru-RU" sz="1600" dirty="0" smtClean="0"/>
                        <a:t>Общие </a:t>
                      </a:r>
                      <a:r>
                        <a:rPr lang="ru-RU" sz="1600" dirty="0" err="1" smtClean="0"/>
                        <a:t>издержк</a:t>
                      </a:r>
                      <a:r>
                        <a:rPr lang="ru-RU" sz="1600" dirty="0" smtClean="0"/>
                        <a:t>.</a:t>
                      </a:r>
                      <a:r>
                        <a:rPr lang="ru-RU" sz="1600" baseline="0" dirty="0" smtClean="0"/>
                        <a:t> </a:t>
                      </a:r>
                      <a:r>
                        <a:rPr lang="en-US" sz="1600" dirty="0" smtClean="0"/>
                        <a:t>TC(</a:t>
                      </a:r>
                      <a:r>
                        <a:rPr lang="ru-RU" sz="1600" dirty="0" smtClean="0"/>
                        <a:t>долл.)</a:t>
                      </a:r>
                    </a:p>
                    <a:p>
                      <a:endParaRPr lang="en-US" sz="1600" dirty="0" smtClean="0"/>
                    </a:p>
                    <a:p>
                      <a:r>
                        <a:rPr lang="ru-RU" sz="1600" dirty="0" smtClean="0"/>
                        <a:t>(4)</a:t>
                      </a:r>
                      <a:endParaRPr lang="ru-RU" sz="1600" dirty="0"/>
                    </a:p>
                  </a:txBody>
                  <a:tcPr/>
                </a:tc>
                <a:tc>
                  <a:txBody>
                    <a:bodyPr/>
                    <a:lstStyle/>
                    <a:p>
                      <a:r>
                        <a:rPr lang="ru-RU" sz="1600" dirty="0" smtClean="0"/>
                        <a:t>Валовая</a:t>
                      </a:r>
                      <a:r>
                        <a:rPr lang="ru-RU" sz="1600" baseline="0" dirty="0" smtClean="0"/>
                        <a:t> прибыль ТР(долл.)</a:t>
                      </a:r>
                    </a:p>
                    <a:p>
                      <a:endParaRPr lang="en-US" sz="1600" baseline="0" dirty="0" smtClean="0"/>
                    </a:p>
                    <a:p>
                      <a:r>
                        <a:rPr lang="ru-RU" sz="1600" baseline="0" dirty="0" smtClean="0"/>
                        <a:t>(5)</a:t>
                      </a:r>
                      <a:endParaRPr lang="ru-RU" sz="1600" dirty="0"/>
                    </a:p>
                  </a:txBody>
                  <a:tcPr/>
                </a:tc>
                <a:tc>
                  <a:txBody>
                    <a:bodyPr/>
                    <a:lstStyle/>
                    <a:p>
                      <a:r>
                        <a:rPr lang="ru-RU" sz="1600" dirty="0" smtClean="0"/>
                        <a:t>Предельный</a:t>
                      </a:r>
                      <a:r>
                        <a:rPr lang="ru-RU" sz="1600" baseline="0" dirty="0" smtClean="0"/>
                        <a:t> доход </a:t>
                      </a:r>
                      <a:r>
                        <a:rPr lang="en-US" sz="1600" baseline="0" dirty="0" smtClean="0"/>
                        <a:t>MR(</a:t>
                      </a:r>
                      <a:r>
                        <a:rPr lang="ru-RU" sz="1600" baseline="0" dirty="0" err="1" smtClean="0"/>
                        <a:t>долл</a:t>
                      </a:r>
                      <a:r>
                        <a:rPr lang="ru-RU" sz="1600" baseline="0" dirty="0" smtClean="0"/>
                        <a:t>)</a:t>
                      </a:r>
                    </a:p>
                    <a:p>
                      <a:r>
                        <a:rPr lang="ru-RU" sz="1600" baseline="0" dirty="0" smtClean="0"/>
                        <a:t>(6)</a:t>
                      </a:r>
                      <a:endParaRPr lang="ru-RU" sz="1600" dirty="0"/>
                    </a:p>
                  </a:txBody>
                  <a:tcPr/>
                </a:tc>
                <a:tc>
                  <a:txBody>
                    <a:bodyPr/>
                    <a:lstStyle/>
                    <a:p>
                      <a:r>
                        <a:rPr lang="ru-RU" sz="1600" dirty="0" smtClean="0"/>
                        <a:t>Предельные </a:t>
                      </a:r>
                      <a:r>
                        <a:rPr lang="ru-RU" sz="1600" dirty="0" err="1" smtClean="0"/>
                        <a:t>издержк</a:t>
                      </a:r>
                      <a:r>
                        <a:rPr lang="ru-RU" sz="1600" dirty="0" smtClean="0"/>
                        <a:t>.</a:t>
                      </a:r>
                      <a:r>
                        <a:rPr lang="ru-RU" sz="1600" baseline="0" dirty="0" smtClean="0"/>
                        <a:t> МС(</a:t>
                      </a:r>
                      <a:r>
                        <a:rPr lang="ru-RU" sz="1600" baseline="0" dirty="0" err="1" smtClean="0"/>
                        <a:t>долл</a:t>
                      </a:r>
                      <a:r>
                        <a:rPr lang="ru-RU" sz="1600" baseline="0" dirty="0" smtClean="0"/>
                        <a:t>)</a:t>
                      </a:r>
                    </a:p>
                    <a:p>
                      <a:r>
                        <a:rPr lang="ru-RU" sz="1600" baseline="0" dirty="0" smtClean="0"/>
                        <a:t>(7)</a:t>
                      </a:r>
                      <a:endParaRPr lang="ru-RU" sz="1600" dirty="0"/>
                    </a:p>
                  </a:txBody>
                  <a:tcPr/>
                </a:tc>
                <a:tc>
                  <a:txBody>
                    <a:bodyPr/>
                    <a:lstStyle/>
                    <a:p>
                      <a:endParaRPr lang="ru-RU" sz="1600" dirty="0"/>
                    </a:p>
                  </a:txBody>
                  <a:tcPr/>
                </a:tc>
              </a:tr>
              <a:tr h="1855590">
                <a:tc>
                  <a:txBody>
                    <a:bodyPr/>
                    <a:lstStyle/>
                    <a:p>
                      <a:r>
                        <a:rPr lang="en-US" sz="1600" dirty="0" smtClean="0"/>
                        <a:t>0</a:t>
                      </a:r>
                    </a:p>
                    <a:p>
                      <a:endParaRPr lang="en-US" sz="1600" dirty="0" smtClean="0"/>
                    </a:p>
                    <a:p>
                      <a:r>
                        <a:rPr lang="en-US" sz="1600" dirty="0" smtClean="0"/>
                        <a:t>1</a:t>
                      </a:r>
                    </a:p>
                    <a:p>
                      <a:endParaRPr lang="en-US" sz="1600" dirty="0" smtClean="0"/>
                    </a:p>
                    <a:p>
                      <a:r>
                        <a:rPr lang="en-US" sz="1600" dirty="0" smtClean="0"/>
                        <a:t>2</a:t>
                      </a:r>
                    </a:p>
                    <a:p>
                      <a:endParaRPr lang="en-US" sz="1600" dirty="0" smtClean="0"/>
                    </a:p>
                    <a:p>
                      <a:r>
                        <a:rPr lang="en-US" sz="1600" dirty="0" smtClean="0"/>
                        <a:t>3</a:t>
                      </a:r>
                    </a:p>
                    <a:p>
                      <a:endParaRPr lang="en-US" sz="1600" dirty="0" smtClean="0"/>
                    </a:p>
                  </a:txBody>
                  <a:tcPr/>
                </a:tc>
                <a:tc>
                  <a:txBody>
                    <a:bodyPr/>
                    <a:lstStyle/>
                    <a:p>
                      <a:r>
                        <a:rPr lang="en-US" sz="1600" dirty="0" smtClean="0"/>
                        <a:t>200</a:t>
                      </a:r>
                    </a:p>
                    <a:p>
                      <a:endParaRPr lang="en-US" sz="1600" dirty="0" smtClean="0"/>
                    </a:p>
                    <a:p>
                      <a:r>
                        <a:rPr lang="en-US" sz="1600" dirty="0" smtClean="0"/>
                        <a:t>180</a:t>
                      </a:r>
                    </a:p>
                    <a:p>
                      <a:endParaRPr lang="en-US" sz="1600" dirty="0" smtClean="0"/>
                    </a:p>
                    <a:p>
                      <a:r>
                        <a:rPr lang="en-US" sz="1600" dirty="0" smtClean="0"/>
                        <a:t>160</a:t>
                      </a:r>
                    </a:p>
                    <a:p>
                      <a:endParaRPr lang="en-US" sz="1600" dirty="0" smtClean="0"/>
                    </a:p>
                    <a:p>
                      <a:r>
                        <a:rPr lang="en-US" sz="1600" dirty="0" smtClean="0"/>
                        <a:t>140</a:t>
                      </a:r>
                      <a:endParaRPr lang="ru-RU" sz="1600" dirty="0"/>
                    </a:p>
                  </a:txBody>
                  <a:tcPr/>
                </a:tc>
                <a:tc>
                  <a:txBody>
                    <a:bodyPr/>
                    <a:lstStyle/>
                    <a:p>
                      <a:r>
                        <a:rPr lang="en-US" sz="1600" dirty="0" smtClean="0"/>
                        <a:t>0</a:t>
                      </a:r>
                    </a:p>
                    <a:p>
                      <a:endParaRPr lang="en-US" sz="1600" dirty="0" smtClean="0"/>
                    </a:p>
                    <a:p>
                      <a:r>
                        <a:rPr lang="en-US" sz="1600" dirty="0" smtClean="0"/>
                        <a:t>180</a:t>
                      </a:r>
                    </a:p>
                    <a:p>
                      <a:endParaRPr lang="en-US" sz="1600" dirty="0" smtClean="0"/>
                    </a:p>
                    <a:p>
                      <a:r>
                        <a:rPr lang="en-US" sz="1600" dirty="0" smtClean="0"/>
                        <a:t>320</a:t>
                      </a:r>
                    </a:p>
                    <a:p>
                      <a:endParaRPr lang="en-US" sz="1600" dirty="0" smtClean="0"/>
                    </a:p>
                    <a:p>
                      <a:r>
                        <a:rPr lang="en-US" sz="1600" dirty="0" smtClean="0"/>
                        <a:t>420</a:t>
                      </a:r>
                      <a:endParaRPr lang="ru-RU" sz="1600" dirty="0"/>
                    </a:p>
                  </a:txBody>
                  <a:tcPr/>
                </a:tc>
                <a:tc>
                  <a:txBody>
                    <a:bodyPr/>
                    <a:lstStyle/>
                    <a:p>
                      <a:r>
                        <a:rPr lang="en-US" sz="1600" dirty="0" smtClean="0"/>
                        <a:t>145</a:t>
                      </a:r>
                    </a:p>
                    <a:p>
                      <a:endParaRPr lang="en-US" sz="1600" dirty="0" smtClean="0"/>
                    </a:p>
                    <a:p>
                      <a:r>
                        <a:rPr lang="en-US" sz="1600" dirty="0" smtClean="0"/>
                        <a:t>175</a:t>
                      </a:r>
                    </a:p>
                    <a:p>
                      <a:endParaRPr lang="en-US" sz="1600" dirty="0" smtClean="0"/>
                    </a:p>
                    <a:p>
                      <a:r>
                        <a:rPr lang="en-US" sz="1600" dirty="0" smtClean="0"/>
                        <a:t>200</a:t>
                      </a:r>
                    </a:p>
                    <a:p>
                      <a:endParaRPr lang="en-US" sz="1600" dirty="0" smtClean="0"/>
                    </a:p>
                    <a:p>
                      <a:r>
                        <a:rPr lang="en-US" sz="1600" dirty="0" smtClean="0"/>
                        <a:t>220</a:t>
                      </a:r>
                    </a:p>
                    <a:p>
                      <a:endParaRPr lang="ru-RU" sz="1600" dirty="0"/>
                    </a:p>
                  </a:txBody>
                  <a:tcPr/>
                </a:tc>
                <a:tc>
                  <a:txBody>
                    <a:bodyPr/>
                    <a:lstStyle/>
                    <a:p>
                      <a:r>
                        <a:rPr lang="en-US" sz="1600" dirty="0" smtClean="0"/>
                        <a:t>-145</a:t>
                      </a:r>
                    </a:p>
                    <a:p>
                      <a:endParaRPr lang="en-US" sz="1600" dirty="0" smtClean="0"/>
                    </a:p>
                    <a:p>
                      <a:r>
                        <a:rPr lang="en-US" sz="1600" dirty="0" smtClean="0"/>
                        <a:t>+5</a:t>
                      </a:r>
                    </a:p>
                    <a:p>
                      <a:endParaRPr lang="en-US" sz="1600" dirty="0" smtClean="0"/>
                    </a:p>
                    <a:p>
                      <a:r>
                        <a:rPr lang="en-US" sz="1600" dirty="0" smtClean="0"/>
                        <a:t>+120</a:t>
                      </a:r>
                    </a:p>
                    <a:p>
                      <a:endParaRPr lang="en-US" sz="1600" dirty="0" smtClean="0"/>
                    </a:p>
                    <a:p>
                      <a:r>
                        <a:rPr lang="en-US" sz="1600" dirty="0" smtClean="0"/>
                        <a:t>+200</a:t>
                      </a:r>
                      <a:endParaRPr lang="ru-RU" sz="1600" dirty="0"/>
                    </a:p>
                  </a:txBody>
                  <a:tcPr/>
                </a:tc>
                <a:tc>
                  <a:txBody>
                    <a:bodyPr/>
                    <a:lstStyle/>
                    <a:p>
                      <a:r>
                        <a:rPr lang="en-US" sz="1600" dirty="0" smtClean="0"/>
                        <a:t>+200</a:t>
                      </a:r>
                    </a:p>
                    <a:p>
                      <a:r>
                        <a:rPr lang="en-US" sz="1600" b="1" dirty="0" smtClean="0"/>
                        <a:t>+180</a:t>
                      </a:r>
                    </a:p>
                    <a:p>
                      <a:r>
                        <a:rPr lang="en-US" sz="1600" b="0" dirty="0" smtClean="0"/>
                        <a:t>+160</a:t>
                      </a:r>
                    </a:p>
                    <a:p>
                      <a:r>
                        <a:rPr lang="en-US" sz="1600" b="1" dirty="0" smtClean="0"/>
                        <a:t>+140</a:t>
                      </a:r>
                    </a:p>
                    <a:p>
                      <a:r>
                        <a:rPr lang="en-US" sz="1600" b="0" dirty="0" smtClean="0"/>
                        <a:t>+120</a:t>
                      </a:r>
                    </a:p>
                    <a:p>
                      <a:r>
                        <a:rPr lang="en-US" sz="1600" b="1" dirty="0" smtClean="0"/>
                        <a:t>+100</a:t>
                      </a:r>
                    </a:p>
                    <a:p>
                      <a:r>
                        <a:rPr lang="en-US" sz="1600" b="0" dirty="0" smtClean="0"/>
                        <a:t>+80</a:t>
                      </a:r>
                    </a:p>
                    <a:p>
                      <a:r>
                        <a:rPr lang="en-US" sz="1600" b="1" dirty="0" smtClean="0"/>
                        <a:t>+60</a:t>
                      </a:r>
                      <a:endParaRPr lang="ru-RU" sz="1600" b="1" dirty="0"/>
                    </a:p>
                  </a:txBody>
                  <a:tcPr/>
                </a:tc>
                <a:tc>
                  <a:txBody>
                    <a:bodyPr/>
                    <a:lstStyle/>
                    <a:p>
                      <a:r>
                        <a:rPr lang="en-US" sz="1600" dirty="0" smtClean="0"/>
                        <a:t>34</a:t>
                      </a:r>
                    </a:p>
                    <a:p>
                      <a:r>
                        <a:rPr lang="en-US" sz="1600" dirty="0" smtClean="0"/>
                        <a:t>30</a:t>
                      </a:r>
                    </a:p>
                    <a:p>
                      <a:r>
                        <a:rPr lang="en-US" sz="1600" dirty="0" smtClean="0"/>
                        <a:t>27</a:t>
                      </a:r>
                    </a:p>
                    <a:p>
                      <a:r>
                        <a:rPr lang="en-US" sz="1600" dirty="0" smtClean="0"/>
                        <a:t>25</a:t>
                      </a:r>
                    </a:p>
                    <a:p>
                      <a:r>
                        <a:rPr lang="en-US" sz="1600" dirty="0" smtClean="0"/>
                        <a:t>22</a:t>
                      </a:r>
                    </a:p>
                    <a:p>
                      <a:r>
                        <a:rPr lang="en-US" sz="1600" dirty="0" smtClean="0"/>
                        <a:t>20</a:t>
                      </a:r>
                    </a:p>
                    <a:p>
                      <a:r>
                        <a:rPr lang="en-US" sz="1600" dirty="0" smtClean="0"/>
                        <a:t>21</a:t>
                      </a:r>
                    </a:p>
                    <a:p>
                      <a:r>
                        <a:rPr lang="en-US" sz="1600" dirty="0" smtClean="0"/>
                        <a:t>30</a:t>
                      </a:r>
                      <a:endParaRPr lang="ru-RU" sz="1600" dirty="0"/>
                    </a:p>
                  </a:txBody>
                  <a:tcPr/>
                </a:tc>
                <a:tc>
                  <a:txBody>
                    <a:bodyPr/>
                    <a:lstStyle/>
                    <a:p>
                      <a:endParaRPr lang="en-US" sz="1600" dirty="0" smtClean="0"/>
                    </a:p>
                    <a:p>
                      <a:r>
                        <a:rPr lang="en-US" sz="1600" i="1" dirty="0" smtClean="0"/>
                        <a:t>MR&gt;MC</a:t>
                      </a:r>
                      <a:endParaRPr lang="ru-RU" sz="1600" i="1" dirty="0"/>
                    </a:p>
                  </a:txBody>
                  <a:tcPr/>
                </a:tc>
              </a:tr>
              <a:tr h="304649">
                <a:tc>
                  <a:txBody>
                    <a:bodyPr/>
                    <a:lstStyle/>
                    <a:p>
                      <a:r>
                        <a:rPr lang="en-US" sz="1600" b="1" dirty="0" smtClean="0"/>
                        <a:t>4*</a:t>
                      </a:r>
                    </a:p>
                  </a:txBody>
                  <a:tcPr/>
                </a:tc>
                <a:tc>
                  <a:txBody>
                    <a:bodyPr/>
                    <a:lstStyle/>
                    <a:p>
                      <a:r>
                        <a:rPr lang="en-US" sz="1600" b="1" dirty="0" smtClean="0"/>
                        <a:t>120</a:t>
                      </a:r>
                      <a:endParaRPr lang="ru-RU" sz="1600" b="1" dirty="0"/>
                    </a:p>
                  </a:txBody>
                  <a:tcPr/>
                </a:tc>
                <a:tc>
                  <a:txBody>
                    <a:bodyPr/>
                    <a:lstStyle/>
                    <a:p>
                      <a:r>
                        <a:rPr lang="en-US" sz="1600" b="1" dirty="0" smtClean="0"/>
                        <a:t>480</a:t>
                      </a:r>
                      <a:endParaRPr lang="ru-RU" sz="1600" b="1" dirty="0"/>
                    </a:p>
                  </a:txBody>
                  <a:tcPr/>
                </a:tc>
                <a:tc>
                  <a:txBody>
                    <a:bodyPr/>
                    <a:lstStyle/>
                    <a:p>
                      <a:r>
                        <a:rPr lang="en-US" sz="1600" b="1" dirty="0" smtClean="0"/>
                        <a:t>250</a:t>
                      </a:r>
                      <a:endParaRPr lang="ru-RU" sz="1600" b="1" dirty="0"/>
                    </a:p>
                  </a:txBody>
                  <a:tcPr/>
                </a:tc>
                <a:tc>
                  <a:txBody>
                    <a:bodyPr/>
                    <a:lstStyle/>
                    <a:p>
                      <a:r>
                        <a:rPr lang="en-US" sz="1600" b="1" dirty="0" smtClean="0"/>
                        <a:t>+230</a:t>
                      </a:r>
                      <a:endParaRPr lang="ru-RU" sz="1600" b="1" dirty="0"/>
                    </a:p>
                  </a:txBody>
                  <a:tcPr/>
                </a:tc>
                <a:tc>
                  <a:txBody>
                    <a:bodyPr/>
                    <a:lstStyle/>
                    <a:p>
                      <a:r>
                        <a:rPr lang="en-US" sz="1600" b="1" dirty="0" smtClean="0"/>
                        <a:t>+40</a:t>
                      </a:r>
                      <a:endParaRPr lang="ru-RU" sz="1600" b="1" dirty="0"/>
                    </a:p>
                  </a:txBody>
                  <a:tcPr/>
                </a:tc>
                <a:tc>
                  <a:txBody>
                    <a:bodyPr/>
                    <a:lstStyle/>
                    <a:p>
                      <a:r>
                        <a:rPr lang="en-US" sz="1600" b="1" dirty="0" smtClean="0"/>
                        <a:t>40</a:t>
                      </a:r>
                      <a:endParaRPr lang="ru-RU" sz="1600" b="1" dirty="0"/>
                    </a:p>
                  </a:txBody>
                  <a:tcPr/>
                </a:tc>
                <a:tc>
                  <a:txBody>
                    <a:bodyPr/>
                    <a:lstStyle/>
                    <a:p>
                      <a:r>
                        <a:rPr lang="en-US" sz="1600" b="1" dirty="0" smtClean="0"/>
                        <a:t>MR=MC</a:t>
                      </a:r>
                      <a:endParaRPr lang="ru-RU" sz="1600" b="1" dirty="0"/>
                    </a:p>
                  </a:txBody>
                  <a:tcPr/>
                </a:tc>
              </a:tr>
              <a:tr h="1855590">
                <a:tc>
                  <a:txBody>
                    <a:bodyPr/>
                    <a:lstStyle/>
                    <a:p>
                      <a:endParaRPr lang="en-US" sz="1600" dirty="0" smtClean="0"/>
                    </a:p>
                    <a:p>
                      <a:r>
                        <a:rPr lang="en-US" sz="1600" dirty="0" smtClean="0"/>
                        <a:t>5</a:t>
                      </a:r>
                    </a:p>
                    <a:p>
                      <a:endParaRPr lang="en-US" sz="1600" dirty="0" smtClean="0"/>
                    </a:p>
                    <a:p>
                      <a:r>
                        <a:rPr lang="en-US" sz="1600" dirty="0" smtClean="0"/>
                        <a:t>6</a:t>
                      </a:r>
                    </a:p>
                    <a:p>
                      <a:endParaRPr lang="en-US" sz="1600" dirty="0" smtClean="0"/>
                    </a:p>
                    <a:p>
                      <a:r>
                        <a:rPr lang="en-US" sz="1600" dirty="0" smtClean="0"/>
                        <a:t>7</a:t>
                      </a:r>
                    </a:p>
                    <a:p>
                      <a:endParaRPr lang="en-US" sz="1600" dirty="0" smtClean="0"/>
                    </a:p>
                    <a:p>
                      <a:r>
                        <a:rPr lang="en-US" sz="1600" dirty="0" smtClean="0"/>
                        <a:t>8</a:t>
                      </a:r>
                    </a:p>
                  </a:txBody>
                  <a:tcPr/>
                </a:tc>
                <a:tc>
                  <a:txBody>
                    <a:bodyPr/>
                    <a:lstStyle/>
                    <a:p>
                      <a:endParaRPr lang="en-US" sz="1600" dirty="0" smtClean="0"/>
                    </a:p>
                    <a:p>
                      <a:r>
                        <a:rPr lang="en-US" sz="1600" dirty="0" smtClean="0"/>
                        <a:t>100</a:t>
                      </a:r>
                    </a:p>
                    <a:p>
                      <a:endParaRPr lang="en-US" sz="1600" dirty="0" smtClean="0"/>
                    </a:p>
                    <a:p>
                      <a:r>
                        <a:rPr lang="en-US" sz="1600" dirty="0" smtClean="0"/>
                        <a:t>80</a:t>
                      </a:r>
                    </a:p>
                    <a:p>
                      <a:endParaRPr lang="en-US" sz="1600" dirty="0" smtClean="0"/>
                    </a:p>
                    <a:p>
                      <a:r>
                        <a:rPr lang="en-US" sz="1600" dirty="0" smtClean="0"/>
                        <a:t>60</a:t>
                      </a:r>
                    </a:p>
                    <a:p>
                      <a:endParaRPr lang="en-US" sz="1600" dirty="0" smtClean="0"/>
                    </a:p>
                    <a:p>
                      <a:r>
                        <a:rPr lang="en-US" sz="1600" dirty="0" smtClean="0"/>
                        <a:t>40</a:t>
                      </a:r>
                    </a:p>
                  </a:txBody>
                  <a:tcPr/>
                </a:tc>
                <a:tc>
                  <a:txBody>
                    <a:bodyPr/>
                    <a:lstStyle/>
                    <a:p>
                      <a:endParaRPr lang="en-US" sz="1600" dirty="0" smtClean="0"/>
                    </a:p>
                    <a:p>
                      <a:r>
                        <a:rPr lang="en-US" sz="1600" dirty="0" smtClean="0"/>
                        <a:t>500</a:t>
                      </a:r>
                    </a:p>
                    <a:p>
                      <a:endParaRPr lang="en-US" sz="1600" dirty="0" smtClean="0"/>
                    </a:p>
                    <a:p>
                      <a:r>
                        <a:rPr lang="en-US" sz="1600" dirty="0" smtClean="0"/>
                        <a:t>480</a:t>
                      </a:r>
                    </a:p>
                    <a:p>
                      <a:endParaRPr lang="en-US" sz="1600" dirty="0" smtClean="0"/>
                    </a:p>
                    <a:p>
                      <a:r>
                        <a:rPr lang="en-US" sz="1600" dirty="0" smtClean="0"/>
                        <a:t>420</a:t>
                      </a:r>
                    </a:p>
                    <a:p>
                      <a:endParaRPr lang="en-US" sz="1600" dirty="0" smtClean="0"/>
                    </a:p>
                    <a:p>
                      <a:r>
                        <a:rPr lang="en-US" sz="1600" dirty="0" smtClean="0"/>
                        <a:t>320</a:t>
                      </a:r>
                      <a:endParaRPr lang="ru-RU" sz="1600" dirty="0"/>
                    </a:p>
                  </a:txBody>
                  <a:tcPr/>
                </a:tc>
                <a:tc>
                  <a:txBody>
                    <a:bodyPr/>
                    <a:lstStyle/>
                    <a:p>
                      <a:endParaRPr lang="en-US" sz="1600" dirty="0" smtClean="0"/>
                    </a:p>
                    <a:p>
                      <a:r>
                        <a:rPr lang="en-US" sz="1600" dirty="0" smtClean="0"/>
                        <a:t>300</a:t>
                      </a:r>
                    </a:p>
                    <a:p>
                      <a:endParaRPr lang="en-US" sz="1600" dirty="0" smtClean="0"/>
                    </a:p>
                    <a:p>
                      <a:r>
                        <a:rPr lang="en-US" sz="1600" dirty="0" smtClean="0"/>
                        <a:t>370</a:t>
                      </a:r>
                    </a:p>
                    <a:p>
                      <a:endParaRPr lang="en-US" sz="1600" dirty="0" smtClean="0"/>
                    </a:p>
                    <a:p>
                      <a:r>
                        <a:rPr lang="en-US" sz="1600" dirty="0" smtClean="0"/>
                        <a:t>460</a:t>
                      </a:r>
                    </a:p>
                    <a:p>
                      <a:endParaRPr lang="en-US" sz="1600" dirty="0" smtClean="0"/>
                    </a:p>
                    <a:p>
                      <a:r>
                        <a:rPr lang="en-US" sz="1600" dirty="0" smtClean="0"/>
                        <a:t>570</a:t>
                      </a:r>
                      <a:endParaRPr lang="ru-RU" sz="1600" dirty="0"/>
                    </a:p>
                  </a:txBody>
                  <a:tcPr/>
                </a:tc>
                <a:tc>
                  <a:txBody>
                    <a:bodyPr/>
                    <a:lstStyle/>
                    <a:p>
                      <a:endParaRPr lang="en-US" sz="1600" dirty="0" smtClean="0"/>
                    </a:p>
                    <a:p>
                      <a:r>
                        <a:rPr lang="en-US" sz="1600" dirty="0" smtClean="0"/>
                        <a:t>+200</a:t>
                      </a:r>
                    </a:p>
                    <a:p>
                      <a:endParaRPr lang="en-US" sz="1600" dirty="0" smtClean="0"/>
                    </a:p>
                    <a:p>
                      <a:r>
                        <a:rPr lang="en-US" sz="1600" dirty="0" smtClean="0"/>
                        <a:t>+110</a:t>
                      </a:r>
                    </a:p>
                    <a:p>
                      <a:endParaRPr lang="en-US" sz="1600" dirty="0" smtClean="0"/>
                    </a:p>
                    <a:p>
                      <a:r>
                        <a:rPr lang="en-US" sz="1600" dirty="0" smtClean="0"/>
                        <a:t>-40</a:t>
                      </a:r>
                    </a:p>
                    <a:p>
                      <a:endParaRPr lang="en-US" sz="1600" dirty="0" smtClean="0"/>
                    </a:p>
                    <a:p>
                      <a:r>
                        <a:rPr lang="en-US" sz="1600" dirty="0" smtClean="0"/>
                        <a:t>-250</a:t>
                      </a:r>
                      <a:endParaRPr lang="ru-RU" sz="1600" dirty="0"/>
                    </a:p>
                  </a:txBody>
                  <a:tcPr/>
                </a:tc>
                <a:tc>
                  <a:txBody>
                    <a:bodyPr/>
                    <a:lstStyle/>
                    <a:p>
                      <a:r>
                        <a:rPr lang="en-US" sz="1600" b="1" dirty="0" smtClean="0"/>
                        <a:t>+20</a:t>
                      </a:r>
                    </a:p>
                    <a:p>
                      <a:r>
                        <a:rPr lang="en-US" sz="1600" dirty="0" smtClean="0"/>
                        <a:t>0</a:t>
                      </a:r>
                    </a:p>
                    <a:p>
                      <a:r>
                        <a:rPr lang="en-US" sz="1600" b="1" dirty="0" smtClean="0"/>
                        <a:t>-20</a:t>
                      </a:r>
                    </a:p>
                    <a:p>
                      <a:r>
                        <a:rPr lang="en-US" sz="1600" dirty="0" smtClean="0"/>
                        <a:t>-40</a:t>
                      </a:r>
                    </a:p>
                    <a:p>
                      <a:r>
                        <a:rPr lang="en-US" sz="1600" b="1" dirty="0" smtClean="0"/>
                        <a:t>-60</a:t>
                      </a:r>
                    </a:p>
                    <a:p>
                      <a:r>
                        <a:rPr lang="en-US" sz="1600" dirty="0" smtClean="0"/>
                        <a:t>-80</a:t>
                      </a:r>
                    </a:p>
                    <a:p>
                      <a:r>
                        <a:rPr lang="en-US" sz="1600" b="1" dirty="0" smtClean="0"/>
                        <a:t>-100</a:t>
                      </a:r>
                      <a:endParaRPr lang="ru-RU" sz="1600" b="1" dirty="0"/>
                    </a:p>
                  </a:txBody>
                  <a:tcPr/>
                </a:tc>
                <a:tc>
                  <a:txBody>
                    <a:bodyPr/>
                    <a:lstStyle/>
                    <a:p>
                      <a:r>
                        <a:rPr lang="en-US" sz="1600" dirty="0" smtClean="0"/>
                        <a:t>50</a:t>
                      </a:r>
                    </a:p>
                    <a:p>
                      <a:r>
                        <a:rPr lang="en-US" sz="1600" dirty="0" smtClean="0"/>
                        <a:t>60</a:t>
                      </a:r>
                    </a:p>
                    <a:p>
                      <a:r>
                        <a:rPr lang="en-US" sz="1600" dirty="0" smtClean="0"/>
                        <a:t>70</a:t>
                      </a:r>
                    </a:p>
                    <a:p>
                      <a:r>
                        <a:rPr lang="en-US" sz="1600" dirty="0" smtClean="0"/>
                        <a:t>80</a:t>
                      </a:r>
                    </a:p>
                    <a:p>
                      <a:r>
                        <a:rPr lang="en-US" sz="1600" dirty="0" smtClean="0"/>
                        <a:t>90</a:t>
                      </a:r>
                    </a:p>
                    <a:p>
                      <a:r>
                        <a:rPr lang="en-US" sz="1600" dirty="0" smtClean="0"/>
                        <a:t>100</a:t>
                      </a:r>
                    </a:p>
                    <a:p>
                      <a:r>
                        <a:rPr lang="en-US" sz="1600" dirty="0" smtClean="0"/>
                        <a:t>110</a:t>
                      </a:r>
                      <a:endParaRPr lang="ru-RU" sz="1600" dirty="0"/>
                    </a:p>
                  </a:txBody>
                  <a:tcPr/>
                </a:tc>
                <a:tc>
                  <a:txBody>
                    <a:bodyPr/>
                    <a:lstStyle/>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MR&lt;MC</a:t>
                      </a:r>
                      <a:endParaRPr lang="ru-RU" sz="1600" dirty="0"/>
                    </a:p>
                  </a:txBody>
                  <a:tcPr/>
                </a:tc>
              </a:tr>
            </a:tbl>
          </a:graphicData>
        </a:graphic>
      </p:graphicFrame>
      <p:cxnSp>
        <p:nvCxnSpPr>
          <p:cNvPr id="6" name="Прямая со стрелкой 5"/>
          <p:cNvCxnSpPr/>
          <p:nvPr/>
        </p:nvCxnSpPr>
        <p:spPr>
          <a:xfrm>
            <a:off x="8100392" y="2924944"/>
            <a:ext cx="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flipV="1">
            <a:off x="8100392" y="4869160"/>
            <a:ext cx="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514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a:bodyPr>
          <a:lstStyle/>
          <a:p>
            <a:r>
              <a:rPr lang="ru-RU" sz="2000" dirty="0" smtClean="0">
                <a:latin typeface="Times New Roman" pitchFamily="18" charset="0"/>
                <a:cs typeface="Times New Roman" pitchFamily="18" charset="0"/>
              </a:rPr>
              <a:t>Пояснение к табл.4</a:t>
            </a:r>
            <a:endParaRPr lang="ru-RU" sz="2000" dirty="0">
              <a:latin typeface="Times New Roman" pitchFamily="18" charset="0"/>
              <a:cs typeface="Times New Roman" pitchFamily="18" charset="0"/>
            </a:endParaRPr>
          </a:p>
        </p:txBody>
      </p:sp>
      <p:sp>
        <p:nvSpPr>
          <p:cNvPr id="3" name="Объект 2"/>
          <p:cNvSpPr>
            <a:spLocks noGrp="1"/>
          </p:cNvSpPr>
          <p:nvPr>
            <p:ph idx="1"/>
          </p:nvPr>
        </p:nvSpPr>
        <p:spPr>
          <a:xfrm>
            <a:off x="467544" y="1052736"/>
            <a:ext cx="8229600" cy="4929411"/>
          </a:xfrm>
        </p:spPr>
        <p:txBody>
          <a:bodyPr>
            <a:normAutofit/>
          </a:bodyPr>
          <a:lstStyle/>
          <a:p>
            <a:pPr algn="just">
              <a:lnSpc>
                <a:spcPct val="90000"/>
              </a:lnSpc>
            </a:pPr>
            <a:r>
              <a:rPr lang="ru-RU" sz="1900" dirty="0">
                <a:latin typeface="Times New Roman" pitchFamily="18" charset="0"/>
                <a:cs typeface="Times New Roman" pitchFamily="18" charset="0"/>
              </a:rPr>
              <a:t>*- </a:t>
            </a:r>
            <a:r>
              <a:rPr lang="ru-RU" sz="1900" dirty="0" err="1">
                <a:latin typeface="Times New Roman" pitchFamily="18" charset="0"/>
                <a:cs typeface="Times New Roman" pitchFamily="18" charset="0"/>
              </a:rPr>
              <a:t>Максимизирующее</a:t>
            </a:r>
            <a:r>
              <a:rPr lang="ru-RU" sz="1900" dirty="0">
                <a:latin typeface="Times New Roman" pitchFamily="18" charset="0"/>
                <a:cs typeface="Times New Roman" pitchFamily="18" charset="0"/>
              </a:rPr>
              <a:t> прибыль равновесие</a:t>
            </a:r>
          </a:p>
          <a:p>
            <a:pPr algn="just">
              <a:lnSpc>
                <a:spcPct val="90000"/>
              </a:lnSpc>
            </a:pPr>
            <a:r>
              <a:rPr lang="ru-RU" sz="1900" dirty="0">
                <a:latin typeface="Times New Roman" pitchFamily="18" charset="0"/>
                <a:cs typeface="Times New Roman" pitchFamily="18" charset="0"/>
              </a:rPr>
              <a:t>Общие и предельные издержки производства сведены с общим и предельным доходом. Максимизация прибыли имеет место при </a:t>
            </a:r>
            <a:r>
              <a:rPr lang="en-US" sz="1900" dirty="0">
                <a:latin typeface="Times New Roman" pitchFamily="18" charset="0"/>
                <a:cs typeface="Times New Roman" pitchFamily="18" charset="0"/>
              </a:rPr>
              <a:t>MR=MC</a:t>
            </a:r>
            <a:r>
              <a:rPr lang="ru-RU" sz="1900" dirty="0">
                <a:latin typeface="Times New Roman" pitchFamily="18" charset="0"/>
                <a:cs typeface="Times New Roman" pitchFamily="18" charset="0"/>
              </a:rPr>
              <a:t>, когда </a:t>
            </a:r>
            <a:r>
              <a:rPr lang="en-US" sz="1900" dirty="0">
                <a:latin typeface="Times New Roman" pitchFamily="18" charset="0"/>
                <a:cs typeface="Times New Roman" pitchFamily="18" charset="0"/>
              </a:rPr>
              <a:t>q*</a:t>
            </a:r>
            <a:r>
              <a:rPr lang="ru-RU" sz="1900" dirty="0">
                <a:latin typeface="Times New Roman" pitchFamily="18" charset="0"/>
                <a:cs typeface="Times New Roman" pitchFamily="18" charset="0"/>
              </a:rPr>
              <a:t>=4, Р*=120долл., максимальный доход </a:t>
            </a:r>
          </a:p>
          <a:p>
            <a:pPr algn="just">
              <a:lnSpc>
                <a:spcPct val="90000"/>
              </a:lnSpc>
            </a:pPr>
            <a:r>
              <a:rPr lang="ru-RU" sz="1900" dirty="0">
                <a:latin typeface="Times New Roman" pitchFamily="18" charset="0"/>
                <a:cs typeface="Times New Roman" pitchFamily="18" charset="0"/>
              </a:rPr>
              <a:t>ТР=230долл.=(120долл х 4)-250 долл. (для удобства введены промежуточные значения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и </a:t>
            </a:r>
            <a:r>
              <a:rPr lang="en-US" sz="1900" dirty="0">
                <a:latin typeface="Times New Roman" pitchFamily="18" charset="0"/>
                <a:cs typeface="Times New Roman" pitchFamily="18" charset="0"/>
              </a:rPr>
              <a:t>MC</a:t>
            </a:r>
            <a:r>
              <a:rPr lang="ru-RU" sz="1900" dirty="0">
                <a:latin typeface="Times New Roman" pitchFamily="18" charset="0"/>
                <a:cs typeface="Times New Roman" pitchFamily="18" charset="0"/>
              </a:rPr>
              <a:t>, они набраны светлым шрифтом, чтобы упростить подсчеты при каждом данном </a:t>
            </a:r>
            <a:r>
              <a:rPr lang="en-US" sz="1900" dirty="0">
                <a:latin typeface="Times New Roman" pitchFamily="18" charset="0"/>
                <a:cs typeface="Times New Roman" pitchFamily="18" charset="0"/>
              </a:rPr>
              <a:t>q)</a:t>
            </a:r>
            <a:endParaRPr lang="ru-RU" sz="1900" dirty="0">
              <a:latin typeface="Times New Roman" pitchFamily="18" charset="0"/>
              <a:cs typeface="Times New Roman" pitchFamily="18" charset="0"/>
            </a:endParaRPr>
          </a:p>
        </p:txBody>
      </p:sp>
    </p:spTree>
    <p:extLst>
      <p:ext uri="{BB962C8B-B14F-4D97-AF65-F5344CB8AC3E}">
        <p14:creationId xmlns:p14="http://schemas.microsoft.com/office/powerpoint/2010/main" val="37277615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476672"/>
            <a:ext cx="8784976" cy="6120680"/>
          </a:xfrm>
        </p:spPr>
        <p:txBody>
          <a:bodyPr>
            <a:normAutofit/>
          </a:bodyPr>
          <a:lstStyle/>
          <a:p>
            <a:pPr algn="just"/>
            <a:r>
              <a:rPr lang="ru-RU" sz="2000" dirty="0" smtClean="0">
                <a:latin typeface="Times New Roman" pitchFamily="18" charset="0"/>
                <a:cs typeface="Times New Roman" pitchFamily="18" charset="0"/>
              </a:rPr>
              <a:t>	</a:t>
            </a:r>
            <a:r>
              <a:rPr lang="ru-RU" sz="1900" dirty="0">
                <a:latin typeface="Times New Roman" pitchFamily="18" charset="0"/>
                <a:cs typeface="Times New Roman" pitchFamily="18" charset="0"/>
              </a:rPr>
              <a:t>Первый </a:t>
            </a:r>
            <a:r>
              <a:rPr lang="ru-RU" sz="1900" dirty="0">
                <a:latin typeface="Times New Roman" pitchFamily="18" charset="0"/>
                <a:cs typeface="Times New Roman" pitchFamily="18" charset="0"/>
              </a:rPr>
              <a:t>способ определить этот фактор максимизации прибыли - использовать таблицу издержек и доходов, такую как табл. </a:t>
            </a:r>
            <a:r>
              <a:rPr lang="ru-RU" sz="1900" dirty="0">
                <a:latin typeface="Times New Roman" pitchFamily="18" charset="0"/>
                <a:cs typeface="Times New Roman" pitchFamily="18" charset="0"/>
              </a:rPr>
              <a:t>4</a:t>
            </a:r>
            <a:r>
              <a:rPr lang="ru-RU" sz="1900" dirty="0">
                <a:latin typeface="Times New Roman" pitchFamily="18" charset="0"/>
                <a:cs typeface="Times New Roman" pitchFamily="18" charset="0"/>
              </a:rPr>
              <a:t>. Чтобы найти количество и цену, при которых прибыль будет максимальной, подсчитаем значения валовой прибыли в столбце (5). Как видно, оптимальное количество 4 единицы при цене 120 долл. за единицу. Общий доход при этом составит 480 долл</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а после вычитания общих издержек в </a:t>
            </a:r>
            <a:r>
              <a:rPr lang="ru-RU" sz="1900" dirty="0">
                <a:latin typeface="Times New Roman" pitchFamily="18" charset="0"/>
                <a:cs typeface="Times New Roman" pitchFamily="18" charset="0"/>
              </a:rPr>
              <a:t>размере </a:t>
            </a:r>
            <a:r>
              <a:rPr lang="ru-RU" sz="1900" dirty="0">
                <a:latin typeface="Times New Roman" pitchFamily="18" charset="0"/>
                <a:cs typeface="Times New Roman" pitchFamily="18" charset="0"/>
              </a:rPr>
              <a:t>250 долл. обнаружить, что валовая прибыль составляет 250 долл. не составит труда. Еще раз взглянув на таблицу, </a:t>
            </a:r>
            <a:r>
              <a:rPr lang="ru-RU" sz="1900" dirty="0">
                <a:latin typeface="Times New Roman" pitchFamily="18" charset="0"/>
                <a:cs typeface="Times New Roman" pitchFamily="18" charset="0"/>
              </a:rPr>
              <a:t>убедимся</a:t>
            </a:r>
            <a:r>
              <a:rPr lang="ru-RU" sz="1900" dirty="0">
                <a:latin typeface="Times New Roman" pitchFamily="18" charset="0"/>
                <a:cs typeface="Times New Roman" pitchFamily="18" charset="0"/>
              </a:rPr>
              <a:t>, что никакая другая комбинация цена-количество не даст столь же высокий уровень валовой прибыли</a:t>
            </a:r>
            <a:r>
              <a:rPr lang="ru-RU" sz="1900" dirty="0">
                <a:latin typeface="Times New Roman" pitchFamily="18" charset="0"/>
                <a:cs typeface="Times New Roman" pitchFamily="18" charset="0"/>
              </a:rPr>
              <a:t>.</a:t>
            </a:r>
          </a:p>
          <a:p>
            <a:pPr algn="just"/>
            <a:r>
              <a:rPr lang="ru-RU" sz="1900" dirty="0">
                <a:latin typeface="Times New Roman" pitchFamily="18" charset="0"/>
                <a:cs typeface="Times New Roman" pitchFamily="18" charset="0"/>
              </a:rPr>
              <a:t>	Вторым, и в общем-то равноценным способом ответить на заданный вопрос, является сравнение предельного дохода из столбца (6) и предельных издержек из столбца (7). Пока доход, получаемый от производства дополнительной единицы, превышает издержки ее производства, т.е. до тех пор пока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больше</a:t>
            </a:r>
            <a:r>
              <a:rPr lang="en-US" sz="1900" dirty="0">
                <a:latin typeface="Times New Roman" pitchFamily="18" charset="0"/>
                <a:cs typeface="Times New Roman" pitchFamily="18" charset="0"/>
              </a:rPr>
              <a:t>,</a:t>
            </a:r>
            <a:r>
              <a:rPr lang="ru-RU" sz="1900" dirty="0">
                <a:latin typeface="Times New Roman" pitchFamily="18" charset="0"/>
                <a:cs typeface="Times New Roman" pitchFamily="18" charset="0"/>
              </a:rPr>
              <a:t> чем МС прибыль предприятия увеличивается. Поэтому оно должно продолжать увеличивать объем выпуска, пока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больше МС. Для сравнения сделаем допущение, что при данном уровне выпуска </a:t>
            </a:r>
            <a:r>
              <a:rPr lang="en-US" sz="1900" dirty="0">
                <a:latin typeface="Times New Roman" pitchFamily="18" charset="0"/>
                <a:cs typeface="Times New Roman" pitchFamily="18" charset="0"/>
              </a:rPr>
              <a:t>MR </a:t>
            </a:r>
            <a:r>
              <a:rPr lang="ru-RU" sz="1900" dirty="0">
                <a:latin typeface="Times New Roman" pitchFamily="18" charset="0"/>
                <a:cs typeface="Times New Roman" pitchFamily="18" charset="0"/>
              </a:rPr>
              <a:t>меньше МС</a:t>
            </a:r>
            <a:r>
              <a:rPr lang="en-US" sz="1900" dirty="0">
                <a:latin typeface="Times New Roman" pitchFamily="18" charset="0"/>
                <a:cs typeface="Times New Roman" pitchFamily="18" charset="0"/>
              </a:rPr>
              <a:t>.</a:t>
            </a:r>
            <a:r>
              <a:rPr lang="ru-RU" sz="1900" dirty="0">
                <a:latin typeface="Times New Roman" pitchFamily="18" charset="0"/>
                <a:cs typeface="Times New Roman" pitchFamily="18" charset="0"/>
              </a:rPr>
              <a:t> Из этого следует, что рост объема выпуска приводит к снижению прибыли, так что </a:t>
            </a:r>
            <a:r>
              <a:rPr lang="ru-RU" sz="1900" dirty="0" err="1">
                <a:latin typeface="Times New Roman" pitchFamily="18" charset="0"/>
                <a:cs typeface="Times New Roman" pitchFamily="18" charset="0"/>
              </a:rPr>
              <a:t>максимизирующее</a:t>
            </a:r>
            <a:r>
              <a:rPr lang="ru-RU" sz="1900" dirty="0">
                <a:latin typeface="Times New Roman" pitchFamily="18" charset="0"/>
                <a:cs typeface="Times New Roman" pitchFamily="18" charset="0"/>
              </a:rPr>
              <a:t> прибыль предприятие должно сократить объем выпуска. Очевидно, что прибыль максимальна в точке, где предельный доход равен предельным издержкам, что и видно из табл.4.</a:t>
            </a:r>
            <a:endParaRPr lang="ru-RU" sz="1900" dirty="0">
              <a:latin typeface="Times New Roman" pitchFamily="18" charset="0"/>
              <a:cs typeface="Times New Roman" pitchFamily="18" charset="0"/>
            </a:endParaRPr>
          </a:p>
          <a:p>
            <a:pPr marL="0" indent="0">
              <a:buNone/>
            </a:pPr>
            <a:endParaRPr lang="ru-RU" sz="2000" dirty="0"/>
          </a:p>
        </p:txBody>
      </p:sp>
    </p:spTree>
    <p:extLst>
      <p:ext uri="{BB962C8B-B14F-4D97-AF65-F5344CB8AC3E}">
        <p14:creationId xmlns:p14="http://schemas.microsoft.com/office/powerpoint/2010/main" val="10229445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88640"/>
            <a:ext cx="8784976" cy="5649491"/>
          </a:xfrm>
        </p:spPr>
        <p:txBody>
          <a:bodyPr>
            <a:noAutofit/>
          </a:bodyPr>
          <a:lstStyle/>
          <a:p>
            <a:pPr algn="just"/>
            <a:r>
              <a:rPr lang="ru-RU" sz="1900" dirty="0">
                <a:latin typeface="Times New Roman" pitchFamily="18" charset="0"/>
                <a:cs typeface="Times New Roman" pitchFamily="18" charset="0"/>
              </a:rPr>
              <a:t>	Правило максимизации прибыли можно сформулировать следующим образом.</a:t>
            </a:r>
          </a:p>
          <a:p>
            <a:pPr algn="just"/>
            <a:r>
              <a:rPr lang="ru-RU" sz="1900" dirty="0">
                <a:latin typeface="Times New Roman" pitchFamily="18" charset="0"/>
                <a:cs typeface="Times New Roman" pitchFamily="18" charset="0"/>
              </a:rPr>
              <a:t>	Монополист максимизирует прибыль при таком уровне цены и объема выпуска, при котором предельный доход равен предельным издержкам:</a:t>
            </a:r>
          </a:p>
          <a:p>
            <a:pPr algn="just"/>
            <a:r>
              <a:rPr lang="ru-RU" sz="1900" dirty="0">
                <a:latin typeface="Times New Roman" pitchFamily="18" charset="0"/>
                <a:cs typeface="Times New Roman" pitchFamily="18" charset="0"/>
              </a:rPr>
              <a:t>	</a:t>
            </a:r>
            <a:r>
              <a:rPr lang="en-US" sz="1900" dirty="0">
                <a:latin typeface="Times New Roman" pitchFamily="18" charset="0"/>
                <a:cs typeface="Times New Roman" pitchFamily="18" charset="0"/>
              </a:rPr>
              <a:t>MR=MC</a:t>
            </a:r>
            <a:r>
              <a:rPr lang="ru-RU" sz="1900" dirty="0">
                <a:latin typeface="Times New Roman" pitchFamily="18" charset="0"/>
                <a:cs typeface="Times New Roman" pitchFamily="18" charset="0"/>
              </a:rPr>
              <a:t> при </a:t>
            </a:r>
            <a:r>
              <a:rPr lang="ru-RU" sz="1900" dirty="0" err="1">
                <a:latin typeface="Times New Roman" pitchFamily="18" charset="0"/>
                <a:cs typeface="Times New Roman" pitchFamily="18" charset="0"/>
              </a:rPr>
              <a:t>максимизирующих</a:t>
            </a:r>
            <a:r>
              <a:rPr lang="ru-RU" sz="1900" dirty="0">
                <a:latin typeface="Times New Roman" pitchFamily="18" charset="0"/>
                <a:cs typeface="Times New Roman" pitchFamily="18" charset="0"/>
              </a:rPr>
              <a:t> прибыль </a:t>
            </a:r>
            <a:r>
              <a:rPr lang="en-US" sz="1900" dirty="0">
                <a:latin typeface="Times New Roman" pitchFamily="18" charset="0"/>
                <a:cs typeface="Times New Roman" pitchFamily="18" charset="0"/>
              </a:rPr>
              <a:t>P*</a:t>
            </a:r>
            <a:r>
              <a:rPr lang="ru-RU" sz="1900" dirty="0">
                <a:latin typeface="Times New Roman" pitchFamily="18" charset="0"/>
                <a:cs typeface="Times New Roman" pitchFamily="18" charset="0"/>
              </a:rPr>
              <a:t> и</a:t>
            </a:r>
            <a:r>
              <a:rPr lang="en-US" sz="1900" dirty="0">
                <a:latin typeface="Times New Roman" pitchFamily="18" charset="0"/>
                <a:cs typeface="Times New Roman" pitchFamily="18" charset="0"/>
              </a:rPr>
              <a:t> q*</a:t>
            </a:r>
            <a:r>
              <a:rPr lang="ru-RU" sz="1900" dirty="0">
                <a:latin typeface="Times New Roman" pitchFamily="18" charset="0"/>
                <a:cs typeface="Times New Roman" pitchFamily="18" charset="0"/>
              </a:rPr>
              <a:t>.</a:t>
            </a:r>
          </a:p>
          <a:p>
            <a:pPr algn="just"/>
            <a:r>
              <a:rPr lang="ru-RU" sz="1900" dirty="0">
                <a:latin typeface="Times New Roman" pitchFamily="18" charset="0"/>
                <a:cs typeface="Times New Roman" pitchFamily="18" charset="0"/>
              </a:rPr>
              <a:t>	Вышеприведенные примеры подтверждают логичность правила максимизации прибыли МС=М</a:t>
            </a:r>
            <a:r>
              <a:rPr lang="en-US" sz="1900" dirty="0">
                <a:latin typeface="Times New Roman" pitchFamily="18" charset="0"/>
                <a:cs typeface="Times New Roman" pitchFamily="18" charset="0"/>
              </a:rPr>
              <a:t>R</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однако, мы всегда стремимся понять сам принцип. </a:t>
            </a:r>
            <a:r>
              <a:rPr lang="ru-RU" sz="1900" dirty="0">
                <a:latin typeface="Times New Roman" pitchFamily="18" charset="0"/>
                <a:cs typeface="Times New Roman" pitchFamily="18" charset="0"/>
              </a:rPr>
              <a:t>Давайте </a:t>
            </a:r>
            <a:r>
              <a:rPr lang="ru-RU" sz="1900" dirty="0">
                <a:latin typeface="Times New Roman" pitchFamily="18" charset="0"/>
                <a:cs typeface="Times New Roman" pitchFamily="18" charset="0"/>
              </a:rPr>
              <a:t>еще раз посмотрим на </a:t>
            </a:r>
            <a:r>
              <a:rPr lang="ru-RU" sz="1900" dirty="0">
                <a:latin typeface="Times New Roman" pitchFamily="18" charset="0"/>
                <a:cs typeface="Times New Roman" pitchFamily="18" charset="0"/>
              </a:rPr>
              <a:t>табл.4 </a:t>
            </a:r>
            <a:r>
              <a:rPr lang="ru-RU" sz="1900" dirty="0">
                <a:latin typeface="Times New Roman" pitchFamily="18" charset="0"/>
                <a:cs typeface="Times New Roman" pitchFamily="18" charset="0"/>
              </a:rPr>
              <a:t>и предположим, что монополист выпускает </a:t>
            </a:r>
            <a:r>
              <a:rPr lang="en-US" sz="1900" dirty="0">
                <a:latin typeface="Times New Roman" pitchFamily="18" charset="0"/>
                <a:cs typeface="Times New Roman" pitchFamily="18" charset="0"/>
              </a:rPr>
              <a:t>q</a:t>
            </a:r>
            <a:r>
              <a:rPr lang="ru-RU" sz="1900" dirty="0">
                <a:latin typeface="Times New Roman" pitchFamily="18" charset="0"/>
                <a:cs typeface="Times New Roman" pitchFamily="18" charset="0"/>
              </a:rPr>
              <a:t>=2</a:t>
            </a:r>
            <a:r>
              <a:rPr lang="ru-RU" sz="1900" dirty="0">
                <a:latin typeface="Times New Roman" pitchFamily="18" charset="0"/>
                <a:cs typeface="Times New Roman" pitchFamily="18" charset="0"/>
              </a:rPr>
              <a:t>. В этой точке </a:t>
            </a:r>
            <a:r>
              <a:rPr lang="ru-RU" sz="1900" dirty="0">
                <a:latin typeface="Times New Roman" pitchFamily="18" charset="0"/>
                <a:cs typeface="Times New Roman" pitchFamily="18" charset="0"/>
              </a:rPr>
              <a:t>М</a:t>
            </a:r>
            <a:r>
              <a:rPr lang="en-US" sz="1900" dirty="0">
                <a:latin typeface="Times New Roman" pitchFamily="18" charset="0"/>
                <a:cs typeface="Times New Roman" pitchFamily="18" charset="0"/>
              </a:rPr>
              <a:t>R</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от производства 1 дополнительной единицы составит </a:t>
            </a:r>
            <a:r>
              <a:rPr lang="ru-RU" sz="1900" dirty="0">
                <a:latin typeface="Times New Roman" pitchFamily="18" charset="0"/>
                <a:cs typeface="Times New Roman" pitchFamily="18" charset="0"/>
              </a:rPr>
              <a:t>+100 долл., </a:t>
            </a:r>
            <a:r>
              <a:rPr lang="ru-RU" sz="1900" dirty="0">
                <a:latin typeface="Times New Roman" pitchFamily="18" charset="0"/>
                <a:cs typeface="Times New Roman" pitchFamily="18" charset="0"/>
              </a:rPr>
              <a:t>а МС равны 20 долл. Получается, что с производством дополнительной единицы </a:t>
            </a:r>
            <a:r>
              <a:rPr lang="ru-RU" sz="1900" dirty="0">
                <a:latin typeface="Times New Roman" pitchFamily="18" charset="0"/>
                <a:cs typeface="Times New Roman" pitchFamily="18" charset="0"/>
              </a:rPr>
              <a:t>предприятие должно </a:t>
            </a:r>
            <a:r>
              <a:rPr lang="ru-RU" sz="1900" dirty="0">
                <a:latin typeface="Times New Roman" pitchFamily="18" charset="0"/>
                <a:cs typeface="Times New Roman" pitchFamily="18" charset="0"/>
              </a:rPr>
              <a:t>получить добавочную прибыль </a:t>
            </a:r>
            <a:r>
              <a:rPr lang="ru-RU" sz="1900" dirty="0">
                <a:latin typeface="Times New Roman" pitchFamily="18" charset="0"/>
                <a:cs typeface="Times New Roman" pitchFamily="18" charset="0"/>
              </a:rPr>
              <a:t>М</a:t>
            </a:r>
            <a:r>
              <a:rPr lang="en-US" sz="1900" dirty="0">
                <a:latin typeface="Times New Roman" pitchFamily="18" charset="0"/>
                <a:cs typeface="Times New Roman" pitchFamily="18" charset="0"/>
              </a:rPr>
              <a:t>R</a:t>
            </a:r>
            <a:r>
              <a:rPr lang="ru-RU" sz="1900" dirty="0">
                <a:latin typeface="Times New Roman" pitchFamily="18" charset="0"/>
                <a:cs typeface="Times New Roman" pitchFamily="18" charset="0"/>
              </a:rPr>
              <a:t> - МС = </a:t>
            </a:r>
            <a:r>
              <a:rPr lang="ru-RU" sz="1900" dirty="0">
                <a:latin typeface="Times New Roman" pitchFamily="18" charset="0"/>
                <a:cs typeface="Times New Roman" pitchFamily="18" charset="0"/>
              </a:rPr>
              <a:t>100 долл. - 20 долл. </a:t>
            </a:r>
            <a:r>
              <a:rPr lang="ru-RU" sz="1900" dirty="0">
                <a:latin typeface="Times New Roman" pitchFamily="18" charset="0"/>
                <a:cs typeface="Times New Roman" pitchFamily="18" charset="0"/>
              </a:rPr>
              <a:t>-=80 </a:t>
            </a:r>
            <a:r>
              <a:rPr lang="ru-RU" sz="1900" dirty="0">
                <a:latin typeface="Times New Roman" pitchFamily="18" charset="0"/>
                <a:cs typeface="Times New Roman" pitchFamily="18" charset="0"/>
              </a:rPr>
              <a:t>долл. В действительности и столбце (5) </a:t>
            </a:r>
            <a:r>
              <a:rPr lang="ru-RU" sz="1900" dirty="0">
                <a:latin typeface="Times New Roman" pitchFamily="18" charset="0"/>
                <a:cs typeface="Times New Roman" pitchFamily="18" charset="0"/>
              </a:rPr>
              <a:t>табл.4 </a:t>
            </a:r>
            <a:r>
              <a:rPr lang="ru-RU" sz="1900" dirty="0">
                <a:latin typeface="Times New Roman" pitchFamily="18" charset="0"/>
                <a:cs typeface="Times New Roman" pitchFamily="18" charset="0"/>
              </a:rPr>
              <a:t>показано, что при увеличении </a:t>
            </a:r>
            <a:r>
              <a:rPr lang="ru-RU" sz="1900" dirty="0">
                <a:latin typeface="Times New Roman" pitchFamily="18" charset="0"/>
                <a:cs typeface="Times New Roman" pitchFamily="18" charset="0"/>
              </a:rPr>
              <a:t>выпуска с 2 до З </a:t>
            </a:r>
            <a:r>
              <a:rPr lang="ru-RU" sz="1900" dirty="0">
                <a:latin typeface="Times New Roman" pitchFamily="18" charset="0"/>
                <a:cs typeface="Times New Roman" pitchFamily="18" charset="0"/>
              </a:rPr>
              <a:t>единиц прирост прибыли как раз и составит 80 долл.</a:t>
            </a:r>
          </a:p>
          <a:p>
            <a:pPr algn="just"/>
            <a:r>
              <a:rPr lang="ru-RU" sz="1900" dirty="0">
                <a:latin typeface="Times New Roman" pitchFamily="18" charset="0"/>
                <a:cs typeface="Times New Roman" pitchFamily="18" charset="0"/>
              </a:rPr>
              <a:t>	Отсюда </a:t>
            </a:r>
            <a:r>
              <a:rPr lang="ru-RU" sz="1900" dirty="0">
                <a:latin typeface="Times New Roman" pitchFamily="18" charset="0"/>
                <a:cs typeface="Times New Roman" pitchFamily="18" charset="0"/>
              </a:rPr>
              <a:t>следует, что когда </a:t>
            </a:r>
            <a:r>
              <a:rPr lang="ru-RU" sz="1900" dirty="0">
                <a:latin typeface="Times New Roman" pitchFamily="18" charset="0"/>
                <a:cs typeface="Times New Roman" pitchFamily="18" charset="0"/>
              </a:rPr>
              <a:t>М</a:t>
            </a:r>
            <a:r>
              <a:rPr lang="en-US" sz="1900" dirty="0">
                <a:latin typeface="Times New Roman" pitchFamily="18" charset="0"/>
                <a:cs typeface="Times New Roman" pitchFamily="18" charset="0"/>
              </a:rPr>
              <a:t>R</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превышает МС, увеличение выпуска может принести дополнительную прибыль, когда МС превышают </a:t>
            </a:r>
            <a:r>
              <a:rPr lang="ru-RU" sz="1900" dirty="0">
                <a:latin typeface="Times New Roman" pitchFamily="18" charset="0"/>
                <a:cs typeface="Times New Roman" pitchFamily="18" charset="0"/>
              </a:rPr>
              <a:t>М</a:t>
            </a:r>
            <a:r>
              <a:rPr lang="en-US" sz="1900" dirty="0">
                <a:latin typeface="Times New Roman" pitchFamily="18" charset="0"/>
                <a:cs typeface="Times New Roman" pitchFamily="18" charset="0"/>
              </a:rPr>
              <a:t>R,</a:t>
            </a:r>
            <a:r>
              <a:rPr lang="ru-RU" sz="1900" dirty="0">
                <a:latin typeface="Times New Roman" pitchFamily="18" charset="0"/>
                <a:cs typeface="Times New Roman" pitchFamily="18" charset="0"/>
              </a:rPr>
              <a:t> </a:t>
            </a:r>
            <a:r>
              <a:rPr lang="ru-RU" sz="1900" dirty="0">
                <a:latin typeface="Times New Roman" pitchFamily="18" charset="0"/>
                <a:cs typeface="Times New Roman" pitchFamily="18" charset="0"/>
              </a:rPr>
              <a:t>прибыль можно увеличить путем </a:t>
            </a:r>
            <a:r>
              <a:rPr lang="ru-RU" sz="1900" dirty="0">
                <a:latin typeface="Times New Roman" pitchFamily="18" charset="0"/>
                <a:cs typeface="Times New Roman" pitchFamily="18" charset="0"/>
              </a:rPr>
              <a:t>снижения </a:t>
            </a:r>
            <a:r>
              <a:rPr lang="ru-RU" sz="1900" dirty="0">
                <a:latin typeface="Times New Roman" pitchFamily="18" charset="0"/>
                <a:cs typeface="Times New Roman" pitchFamily="18" charset="0"/>
              </a:rPr>
              <a:t>объема </a:t>
            </a:r>
            <a:r>
              <a:rPr lang="ru-RU" sz="1900" dirty="0">
                <a:latin typeface="Times New Roman" pitchFamily="18" charset="0"/>
                <a:cs typeface="Times New Roman" pitchFamily="18" charset="0"/>
              </a:rPr>
              <a:t>выпуска </a:t>
            </a:r>
            <a:r>
              <a:rPr lang="en-US" sz="1900" dirty="0">
                <a:latin typeface="Times New Roman" pitchFamily="18" charset="0"/>
                <a:cs typeface="Times New Roman" pitchFamily="18" charset="0"/>
              </a:rPr>
              <a:t>q</a:t>
            </a:r>
            <a:r>
              <a:rPr lang="ru-RU" sz="1900" dirty="0">
                <a:latin typeface="Times New Roman" pitchFamily="18" charset="0"/>
                <a:cs typeface="Times New Roman" pitchFamily="18" charset="0"/>
              </a:rPr>
              <a:t>. И только при </a:t>
            </a:r>
            <a:r>
              <a:rPr lang="en-US" sz="1900" dirty="0">
                <a:latin typeface="Times New Roman" pitchFamily="18" charset="0"/>
                <a:cs typeface="Times New Roman" pitchFamily="18" charset="0"/>
              </a:rPr>
              <a:t>MR=MC</a:t>
            </a:r>
            <a:r>
              <a:rPr lang="ru-RU" sz="1900" dirty="0">
                <a:latin typeface="Times New Roman" pitchFamily="18" charset="0"/>
                <a:cs typeface="Times New Roman" pitchFamily="18" charset="0"/>
              </a:rPr>
              <a:t> предприятие</a:t>
            </a:r>
            <a:r>
              <a:rPr lang="en-US" sz="1900" dirty="0">
                <a:latin typeface="Times New Roman" pitchFamily="18" charset="0"/>
                <a:cs typeface="Times New Roman" pitchFamily="18" charset="0"/>
              </a:rPr>
              <a:t> </a:t>
            </a:r>
            <a:r>
              <a:rPr lang="ru-RU" sz="1900" dirty="0">
                <a:latin typeface="Times New Roman" pitchFamily="18" charset="0"/>
                <a:cs typeface="Times New Roman" pitchFamily="18" charset="0"/>
              </a:rPr>
              <a:t>максимизирует </a:t>
            </a:r>
            <a:r>
              <a:rPr lang="ru-RU" sz="1900" dirty="0">
                <a:latin typeface="Times New Roman" pitchFamily="18" charset="0"/>
                <a:cs typeface="Times New Roman" pitchFamily="18" charset="0"/>
              </a:rPr>
              <a:t>прибыль, поскольку при таком соотношении не­льзя увеличить прибыль путем изменения объема </a:t>
            </a:r>
            <a:r>
              <a:rPr lang="ru-RU" sz="1900" dirty="0">
                <a:latin typeface="Times New Roman" pitchFamily="18" charset="0"/>
                <a:cs typeface="Times New Roman" pitchFamily="18" charset="0"/>
              </a:rPr>
              <a:t>выпуска.</a:t>
            </a:r>
            <a:endParaRPr lang="ru-RU" sz="1900" dirty="0">
              <a:latin typeface="Times New Roman" pitchFamily="18" charset="0"/>
              <a:cs typeface="Times New Roman" pitchFamily="18" charset="0"/>
            </a:endParaRPr>
          </a:p>
          <a:p>
            <a:pPr marL="0" indent="0" algn="just">
              <a:buNone/>
            </a:pP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2534870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F:\Мои файлы\ИнтстиТУТ\4 курс\Снимок2.JPG"/>
          <p:cNvPicPr/>
          <p:nvPr/>
        </p:nvPicPr>
        <p:blipFill>
          <a:blip r:embed="rId2" cstate="print"/>
          <a:srcRect/>
          <a:stretch>
            <a:fillRect/>
          </a:stretch>
        </p:blipFill>
        <p:spPr bwMode="auto">
          <a:xfrm>
            <a:off x="357158" y="3000373"/>
            <a:ext cx="2619375" cy="3596980"/>
          </a:xfrm>
          <a:prstGeom prst="rect">
            <a:avLst/>
          </a:prstGeom>
          <a:noFill/>
          <a:ln w="9525">
            <a:noFill/>
            <a:miter lim="800000"/>
            <a:headEnd/>
            <a:tailEnd/>
          </a:ln>
        </p:spPr>
      </p:pic>
      <p:pic>
        <p:nvPicPr>
          <p:cNvPr id="1027" name="Picture 3" descr="F:\Мои файлы\ИнтстиТУТ\4 курс\Снимок1122.jpg"/>
          <p:cNvPicPr>
            <a:picLocks noChangeAspect="1" noChangeArrowheads="1"/>
          </p:cNvPicPr>
          <p:nvPr/>
        </p:nvPicPr>
        <p:blipFill>
          <a:blip r:embed="rId3" cstate="print"/>
          <a:srcRect/>
          <a:stretch>
            <a:fillRect/>
          </a:stretch>
        </p:blipFill>
        <p:spPr bwMode="auto">
          <a:xfrm>
            <a:off x="357158" y="135756"/>
            <a:ext cx="2619375" cy="2857500"/>
          </a:xfrm>
          <a:prstGeom prst="rect">
            <a:avLst/>
          </a:prstGeom>
          <a:noFill/>
        </p:spPr>
      </p:pic>
      <p:sp>
        <p:nvSpPr>
          <p:cNvPr id="1028" name="Rectangle 4"/>
          <p:cNvSpPr>
            <a:spLocks noChangeArrowheads="1"/>
          </p:cNvSpPr>
          <p:nvPr/>
        </p:nvSpPr>
        <p:spPr bwMode="auto">
          <a:xfrm>
            <a:off x="0" y="0"/>
            <a:ext cx="213520"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3643306" y="285728"/>
            <a:ext cx="261610"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5" name="Rectangle 11"/>
          <p:cNvSpPr>
            <a:spLocks noChangeArrowheads="1"/>
          </p:cNvSpPr>
          <p:nvPr/>
        </p:nvSpPr>
        <p:spPr bwMode="auto">
          <a:xfrm>
            <a:off x="3286116" y="166969"/>
            <a:ext cx="5715040" cy="68988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Графическая интерпретация равновесия монополии</a:t>
            </a: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На рисунке изображено равновесие монополии. В верхней части демонстрируются кривые издержек и доходов предприятия. Точка максимизации прибыли (Е) или точка равновесия для монополии соответствует такому уровню объема выпуска, при котором МС равны </a:t>
            </a:r>
            <a:r>
              <a:rPr lang="en-US" sz="1900" dirty="0">
                <a:solidFill>
                  <a:schemeClr val="tx1">
                    <a:lumMod val="75000"/>
                    <a:lumOff val="25000"/>
                  </a:schemeClr>
                </a:solidFill>
                <a:latin typeface="Times New Roman" pitchFamily="18" charset="0"/>
                <a:cs typeface="Times New Roman" pitchFamily="18" charset="0"/>
              </a:rPr>
              <a:t>MR </a:t>
            </a:r>
            <a:r>
              <a:rPr lang="ru-RU" sz="1900" dirty="0">
                <a:solidFill>
                  <a:schemeClr val="tx1">
                    <a:lumMod val="75000"/>
                    <a:lumOff val="25000"/>
                  </a:schemeClr>
                </a:solidFill>
                <a:latin typeface="Times New Roman" pitchFamily="18" charset="0"/>
                <a:cs typeface="Times New Roman" pitchFamily="18" charset="0"/>
              </a:rPr>
              <a:t>т.е. на пересечении этих кривых. Равновесие монополии, или точка максимизации прибыли находится при </a:t>
            </a:r>
            <a:r>
              <a:rPr lang="en-US" sz="1900" dirty="0">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*=4. Чтобы найти максимизирующий прибыль уровень цены, начертим вертикальную линию от точки Е до кривой </a:t>
            </a:r>
            <a:r>
              <a:rPr lang="en-US" sz="1900" dirty="0">
                <a:solidFill>
                  <a:schemeClr val="tx1">
                    <a:lumMod val="75000"/>
                    <a:lumOff val="25000"/>
                  </a:schemeClr>
                </a:solidFill>
                <a:latin typeface="Times New Roman" pitchFamily="18" charset="0"/>
                <a:cs typeface="Times New Roman" pitchFamily="18" charset="0"/>
              </a:rPr>
              <a:t>DD</a:t>
            </a:r>
            <a:r>
              <a:rPr lang="ru-RU" sz="1900" dirty="0">
                <a:solidFill>
                  <a:schemeClr val="tx1">
                    <a:lumMod val="75000"/>
                    <a:lumOff val="25000"/>
                  </a:schemeClr>
                </a:solidFill>
                <a:latin typeface="Times New Roman" pitchFamily="18" charset="0"/>
                <a:cs typeface="Times New Roman" pitchFamily="18" charset="0"/>
              </a:rPr>
              <a:t> и получим точку </a:t>
            </a:r>
            <a:r>
              <a:rPr lang="en-US" sz="1900" dirty="0">
                <a:solidFill>
                  <a:schemeClr val="tx1">
                    <a:lumMod val="75000"/>
                    <a:lumOff val="25000"/>
                  </a:schemeClr>
                </a:solidFill>
                <a:latin typeface="Times New Roman" pitchFamily="18" charset="0"/>
                <a:cs typeface="Times New Roman" pitchFamily="18" charset="0"/>
              </a:rPr>
              <a:t>G</a:t>
            </a:r>
            <a:r>
              <a:rPr lang="ru-RU" sz="1900" dirty="0">
                <a:solidFill>
                  <a:schemeClr val="tx1">
                    <a:lumMod val="75000"/>
                    <a:lumOff val="25000"/>
                  </a:schemeClr>
                </a:solidFill>
                <a:latin typeface="Times New Roman" pitchFamily="18" charset="0"/>
                <a:cs typeface="Times New Roman" pitchFamily="18" charset="0"/>
              </a:rPr>
              <a:t>, в которой Р= 120 долл. Тот факт, что средний доход в точке С превышает средние издержки в точке </a:t>
            </a:r>
            <a:r>
              <a:rPr lang="en-US" sz="1900" dirty="0">
                <a:solidFill>
                  <a:schemeClr val="tx1">
                    <a:lumMod val="75000"/>
                    <a:lumOff val="25000"/>
                  </a:schemeClr>
                </a:solidFill>
                <a:latin typeface="Times New Roman" pitchFamily="18" charset="0"/>
                <a:cs typeface="Times New Roman" pitchFamily="18" charset="0"/>
              </a:rPr>
              <a:t>F</a:t>
            </a:r>
            <a:r>
              <a:rPr lang="ru-RU" sz="1900" dirty="0">
                <a:solidFill>
                  <a:schemeClr val="tx1">
                    <a:lumMod val="75000"/>
                    <a:lumOff val="25000"/>
                  </a:schemeClr>
                </a:solidFill>
                <a:latin typeface="Times New Roman" pitchFamily="18" charset="0"/>
                <a:cs typeface="Times New Roman" pitchFamily="18" charset="0"/>
              </a:rPr>
              <a:t>, обеспечивает положительную прибыль. Реальная прибыль представлена</a:t>
            </a: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заштрихованной областью.</a:t>
            </a: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Аналогичная</a:t>
            </a: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ситуация наблюдается с кривыми </a:t>
            </a:r>
            <a:r>
              <a:rPr lang="ru-RU" sz="1900" dirty="0" smtClean="0">
                <a:solidFill>
                  <a:schemeClr val="tx1">
                    <a:lumMod val="75000"/>
                    <a:lumOff val="25000"/>
                  </a:schemeClr>
                </a:solidFill>
                <a:latin typeface="Times New Roman" pitchFamily="18" charset="0"/>
                <a:cs typeface="Times New Roman" pitchFamily="18" charset="0"/>
              </a:rPr>
              <a:t>общего </a:t>
            </a:r>
            <a:r>
              <a:rPr lang="ru-RU" sz="1900" dirty="0">
                <a:solidFill>
                  <a:schemeClr val="tx1">
                    <a:lumMod val="75000"/>
                    <a:lumOff val="25000"/>
                  </a:schemeClr>
                </a:solidFill>
                <a:latin typeface="Times New Roman" pitchFamily="18" charset="0"/>
                <a:cs typeface="Times New Roman" pitchFamily="18" charset="0"/>
              </a:rPr>
              <a:t>дохода, издержек и прибыли и в нижней части рисунка. </a:t>
            </a:r>
            <a:r>
              <a:rPr lang="ru-RU" sz="1900" dirty="0">
                <a:solidFill>
                  <a:schemeClr val="tx1">
                    <a:lumMod val="75000"/>
                    <a:lumOff val="25000"/>
                  </a:schemeClr>
                </a:solidFill>
                <a:latin typeface="Times New Roman" pitchFamily="18" charset="0"/>
                <a:cs typeface="Times New Roman" pitchFamily="18" charset="0"/>
              </a:rPr>
              <a:t>Кривая общего дохода представлена в форме купола. Общие издержки</a:t>
            </a:r>
          </a:p>
          <a:p>
            <a:pPr algn="just"/>
            <a:endParaRPr lang="ru-RU" sz="1200" dirty="0" smtClean="0">
              <a:latin typeface="Times New Roman" pitchFamily="18" charset="0"/>
              <a:cs typeface="Times New Roman" pitchFamily="18" charset="0"/>
            </a:endParaRPr>
          </a:p>
          <a:p>
            <a:pPr algn="just"/>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57224" y="335846"/>
            <a:ext cx="8001056" cy="5483552"/>
          </a:xfrm>
          <a:prstGeom prst="rect">
            <a:avLst/>
          </a:prstGeom>
        </p:spPr>
        <p:txBody>
          <a:bodyPr wrap="square">
            <a:spAutoFit/>
          </a:bodyPr>
          <a:lstStyle/>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постоянно возрастают. Разность по вертикали между этими кривыми составляет валовую прибыль, график которой начинается и заканчивается ниже</a:t>
            </a: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горизонтальной оси. Посредине ТР положительна и достигает максимума в размере 230 долл. при </a:t>
            </a:r>
            <a:r>
              <a:rPr lang="en-US" sz="1900" dirty="0">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*=4. В точке максимизирующего прибыль выпуска касательные к кривым </a:t>
            </a:r>
            <a:r>
              <a:rPr lang="en-US" sz="1900" dirty="0">
                <a:solidFill>
                  <a:schemeClr val="tx1">
                    <a:lumMod val="75000"/>
                    <a:lumOff val="25000"/>
                  </a:schemeClr>
                </a:solidFill>
                <a:latin typeface="Times New Roman" pitchFamily="18" charset="0"/>
                <a:cs typeface="Times New Roman" pitchFamily="18" charset="0"/>
              </a:rPr>
              <a:t>TR</a:t>
            </a:r>
            <a:r>
              <a:rPr lang="ru-RU" sz="1900" dirty="0">
                <a:solidFill>
                  <a:schemeClr val="tx1">
                    <a:lumMod val="75000"/>
                    <a:lumOff val="25000"/>
                  </a:schemeClr>
                </a:solidFill>
                <a:latin typeface="Times New Roman" pitchFamily="18" charset="0"/>
                <a:cs typeface="Times New Roman" pitchFamily="18" charset="0"/>
              </a:rPr>
              <a:t> и ТС (которые соответствуют </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 и МС в этих точках) параллельны, следовательно, </a:t>
            </a:r>
            <a:r>
              <a:rPr lang="en-US" sz="1900" dirty="0">
                <a:solidFill>
                  <a:schemeClr val="tx1">
                    <a:lumMod val="75000"/>
                    <a:lumOff val="25000"/>
                  </a:schemeClr>
                </a:solidFill>
                <a:latin typeface="Times New Roman" pitchFamily="18" charset="0"/>
                <a:cs typeface="Times New Roman" pitchFamily="18" charset="0"/>
              </a:rPr>
              <a:t>MR </a:t>
            </a:r>
            <a:r>
              <a:rPr lang="ru-RU" sz="1900" dirty="0">
                <a:solidFill>
                  <a:schemeClr val="tx1">
                    <a:lumMod val="75000"/>
                    <a:lumOff val="25000"/>
                  </a:schemeClr>
                </a:solidFill>
                <a:latin typeface="Times New Roman" pitchFamily="18" charset="0"/>
                <a:cs typeface="Times New Roman" pitchFamily="18" charset="0"/>
              </a:rPr>
              <a:t>и МС здесь тождественны. Если касательные не параллельны (как, например, при </a:t>
            </a:r>
            <a:r>
              <a:rPr lang="en-US" sz="1900" dirty="0">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*=2) предприятие получит дополнительную прибыль за счет увеличения </a:t>
            </a:r>
            <a:r>
              <a:rPr lang="en-US" sz="1900" dirty="0">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 При </a:t>
            </a:r>
            <a:r>
              <a:rPr lang="en-US" sz="1900" dirty="0">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*=4 предельные издержки и предельный доход уравновешены. В этой точке валовая прибыль (</a:t>
            </a:r>
            <a:r>
              <a:rPr lang="en-US" sz="1900" dirty="0">
                <a:solidFill>
                  <a:schemeClr val="tx1">
                    <a:lumMod val="75000"/>
                    <a:lumOff val="25000"/>
                  </a:schemeClr>
                </a:solidFill>
                <a:latin typeface="Times New Roman" pitchFamily="18" charset="0"/>
                <a:cs typeface="Times New Roman" pitchFamily="18" charset="0"/>
              </a:rPr>
              <a:t>TP</a:t>
            </a:r>
            <a:r>
              <a:rPr lang="ru-RU" sz="1900" dirty="0">
                <a:solidFill>
                  <a:schemeClr val="tx1">
                    <a:lumMod val="75000"/>
                    <a:lumOff val="25000"/>
                  </a:schemeClr>
                </a:solidFill>
                <a:latin typeface="Times New Roman" pitchFamily="18" charset="0"/>
                <a:cs typeface="Times New Roman" pitchFamily="18" charset="0"/>
              </a:rPr>
              <a:t>) достигает максимума, так как производство дополнительной единицы увеличивает в одинаковой степени как издержки, так и доход.</a:t>
            </a: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Монополист будет максимизировать прибыль, если установит объем выпуска на том уровне при котором МС=</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 Так как кривая спроса для монополиста имеет отрицательный наклон, это означает, что Р&gt; </a:t>
            </a:r>
            <a:r>
              <a:rPr lang="en-US" sz="1900" dirty="0">
                <a:solidFill>
                  <a:schemeClr val="tx1">
                    <a:lumMod val="75000"/>
                    <a:lumOff val="25000"/>
                  </a:schemeClr>
                </a:solidFill>
                <a:latin typeface="Times New Roman" pitchFamily="18" charset="0"/>
                <a:cs typeface="Times New Roman" pitchFamily="18" charset="0"/>
              </a:rPr>
              <a:t>MR </a:t>
            </a:r>
            <a:r>
              <a:rPr lang="ru-RU" sz="1900" dirty="0">
                <a:solidFill>
                  <a:schemeClr val="tx1">
                    <a:lumMod val="75000"/>
                    <a:lumOff val="25000"/>
                  </a:schemeClr>
                </a:solidFill>
                <a:latin typeface="Times New Roman" pitchFamily="18" charset="0"/>
                <a:cs typeface="Times New Roman" pitchFamily="18" charset="0"/>
              </a:rPr>
              <a:t>в  связи с тем, что цена превышает предельные издержки, монополист,  максимизирующий прибыль, снижает объем выпуска ниже того уровня, который бы подошел ему, если бы он был субъектом рынка совершенной конкуренции.</a:t>
            </a:r>
            <a:endParaRPr lang="ru-RU" sz="1900" dirty="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214290"/>
            <a:ext cx="8429684" cy="6169894"/>
          </a:xfrm>
          <a:prstGeom prst="rect">
            <a:avLst/>
          </a:prstGeom>
          <a:noFill/>
        </p:spPr>
        <p:txBody>
          <a:bodyPr wrap="square" rtlCol="0">
            <a:spAutoFit/>
          </a:bodyPr>
          <a:lstStyle/>
          <a:p>
            <a:r>
              <a:rPr lang="ru-RU" sz="2000" b="1" dirty="0" smtClean="0">
                <a:latin typeface="Times New Roman" pitchFamily="18" charset="0"/>
                <a:cs typeface="Times New Roman" pitchFamily="18" charset="0"/>
              </a:rPr>
              <a:t>Совершенная конкуренция как крайнее</a:t>
            </a:r>
            <a:r>
              <a:rPr lang="ru-RU" sz="2000" b="1" i="1" dirty="0" smtClean="0">
                <a:latin typeface="Times New Roman" pitchFamily="18" charset="0"/>
                <a:cs typeface="Times New Roman" pitchFamily="18" charset="0"/>
              </a:rPr>
              <a:t> </a:t>
            </a:r>
            <a:r>
              <a:rPr lang="ru-RU" sz="2000" b="1" dirty="0" smtClean="0">
                <a:latin typeface="Times New Roman" pitchFamily="18" charset="0"/>
                <a:cs typeface="Times New Roman" pitchFamily="18" charset="0"/>
              </a:rPr>
              <a:t>проявление несовершенной конкуренции</a:t>
            </a:r>
            <a:endParaRPr lang="ru-RU" sz="2000" dirty="0" smtClean="0">
              <a:latin typeface="Times New Roman" pitchFamily="18" charset="0"/>
              <a:cs typeface="Times New Roman" pitchFamily="18" charset="0"/>
            </a:endParaRPr>
          </a:p>
          <a:p>
            <a:pPr marL="342900" indent="-342900" algn="just" defTabSz="457200">
              <a:lnSpc>
                <a:spcPct val="90000"/>
              </a:lnSpc>
              <a:spcBef>
                <a:spcPts val="1000"/>
              </a:spcBef>
              <a:buClr>
                <a:schemeClr val="accent1"/>
              </a:buClr>
              <a:buFont typeface="Wingdings 3" charset="2"/>
              <a:buChar char=""/>
            </a:pPr>
            <a:r>
              <a:rPr lang="ru-RU" sz="2000" dirty="0" smtClean="0">
                <a:latin typeface="Times New Roman" pitchFamily="18" charset="0"/>
                <a:cs typeface="Times New Roman" pitchFamily="18" charset="0"/>
              </a:rPr>
              <a:t> </a:t>
            </a: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Несмотря на то. что мы применили правило МС и </a:t>
            </a:r>
            <a:r>
              <a:rPr lang="en-US" sz="1900" dirty="0">
                <a:solidFill>
                  <a:schemeClr val="tx1">
                    <a:lumMod val="75000"/>
                    <a:lumOff val="25000"/>
                  </a:schemeClr>
                </a:solidFill>
                <a:latin typeface="Times New Roman" pitchFamily="18" charset="0"/>
                <a:cs typeface="Times New Roman" pitchFamily="18" charset="0"/>
              </a:rPr>
              <a:t>MR </a:t>
            </a:r>
            <a:r>
              <a:rPr lang="ru-RU" sz="1900" dirty="0">
                <a:solidFill>
                  <a:schemeClr val="tx1">
                    <a:lumMod val="75000"/>
                    <a:lumOff val="25000"/>
                  </a:schemeClr>
                </a:solidFill>
                <a:latin typeface="Times New Roman" pitchFamily="18" charset="0"/>
                <a:cs typeface="Times New Roman" pitchFamily="18" charset="0"/>
              </a:rPr>
              <a:t>к монополистам, желающим максимизировать прибыль, на самом деле, правило применимо не только в данном случае. Слегка поразмыслив, мы поймем, что правило </a:t>
            </a:r>
            <a:r>
              <a:rPr lang="en-US" sz="1900" dirty="0">
                <a:solidFill>
                  <a:schemeClr val="tx1">
                    <a:lumMod val="75000"/>
                    <a:lumOff val="25000"/>
                  </a:schemeClr>
                </a:solidFill>
                <a:latin typeface="Times New Roman" pitchFamily="18" charset="0"/>
                <a:cs typeface="Times New Roman" pitchFamily="18" charset="0"/>
              </a:rPr>
              <a:t>MC</a:t>
            </a:r>
            <a:r>
              <a:rPr lang="ru-RU" sz="1900" dirty="0">
                <a:solidFill>
                  <a:schemeClr val="tx1">
                    <a:lumMod val="75000"/>
                    <a:lumOff val="25000"/>
                  </a:schemeClr>
                </a:solidFill>
                <a:latin typeface="Times New Roman" pitchFamily="18" charset="0"/>
                <a:cs typeface="Times New Roman" pitchFamily="18" charset="0"/>
              </a:rPr>
              <a:t>=</a:t>
            </a:r>
            <a:r>
              <a:rPr lang="en-US" sz="1900" dirty="0">
                <a:solidFill>
                  <a:schemeClr val="tx1">
                    <a:lumMod val="75000"/>
                    <a:lumOff val="25000"/>
                  </a:schemeClr>
                </a:solidFill>
                <a:latin typeface="Times New Roman" pitchFamily="18" charset="0"/>
                <a:cs typeface="Times New Roman" pitchFamily="18" charset="0"/>
              </a:rPr>
              <a:t>MR </a:t>
            </a:r>
            <a:r>
              <a:rPr lang="ru-RU" sz="1900" dirty="0">
                <a:solidFill>
                  <a:schemeClr val="tx1">
                    <a:lumMod val="75000"/>
                    <a:lumOff val="25000"/>
                  </a:schemeClr>
                </a:solidFill>
                <a:latin typeface="Times New Roman" pitchFamily="18" charset="0"/>
                <a:cs typeface="Times New Roman" pitchFamily="18" charset="0"/>
              </a:rPr>
              <a:t>также подходит и для максимизирующего прибыль субъекта совершенной конкуренции. </a:t>
            </a:r>
            <a:r>
              <a:rPr lang="ru-RU" sz="1900" dirty="0">
                <a:solidFill>
                  <a:schemeClr val="tx1">
                    <a:lumMod val="75000"/>
                    <a:lumOff val="25000"/>
                  </a:schemeClr>
                </a:solidFill>
                <a:latin typeface="Times New Roman" pitchFamily="18" charset="0"/>
                <a:cs typeface="Times New Roman" pitchFamily="18" charset="0"/>
              </a:rPr>
              <a:t>Это доказывается в результате двух последовательных умозаключений</a:t>
            </a:r>
            <a:r>
              <a:rPr lang="ru-RU" sz="1900" dirty="0" smtClean="0">
                <a:solidFill>
                  <a:schemeClr val="tx1">
                    <a:lumMod val="75000"/>
                    <a:lumOff val="25000"/>
                  </a:schemeClr>
                </a:solidFill>
                <a:latin typeface="Times New Roman" pitchFamily="18" charset="0"/>
                <a:cs typeface="Times New Roman" pitchFamily="18" charset="0"/>
              </a:rPr>
              <a:t>.</a:t>
            </a:r>
            <a:r>
              <a:rPr lang="ru-RU" sz="1900" dirty="0">
                <a:solidFill>
                  <a:schemeClr val="tx1">
                    <a:lumMod val="75000"/>
                    <a:lumOff val="25000"/>
                  </a:schemeClr>
                </a:solidFill>
                <a:latin typeface="Times New Roman" pitchFamily="18" charset="0"/>
                <a:cs typeface="Times New Roman" pitchFamily="18" charset="0"/>
              </a:rPr>
              <a:t> </a:t>
            </a:r>
          </a:p>
          <a:p>
            <a:pPr marL="342900" indent="-342900" algn="just" defTabSz="457200">
              <a:lnSpc>
                <a:spcPct val="90000"/>
              </a:lnSpc>
              <a:spcBef>
                <a:spcPts val="1000"/>
              </a:spcBef>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MR </a:t>
            </a:r>
            <a:r>
              <a:rPr lang="ru-RU" sz="1900" dirty="0">
                <a:solidFill>
                  <a:schemeClr val="tx1">
                    <a:lumMod val="75000"/>
                    <a:lumOff val="25000"/>
                  </a:schemeClr>
                </a:solidFill>
                <a:latin typeface="Times New Roman" pitchFamily="18" charset="0"/>
                <a:cs typeface="Times New Roman" pitchFamily="18" charset="0"/>
              </a:rPr>
              <a:t>для субъекта совершенной конкуренции. </a:t>
            </a:r>
            <a:r>
              <a:rPr lang="ru-RU" sz="1900" dirty="0">
                <a:solidFill>
                  <a:schemeClr val="tx1">
                    <a:lumMod val="75000"/>
                    <a:lumOff val="25000"/>
                  </a:schemeClr>
                </a:solidFill>
                <a:latin typeface="Times New Roman" pitchFamily="18" charset="0"/>
                <a:cs typeface="Times New Roman" pitchFamily="18" charset="0"/>
              </a:rPr>
              <a:t>Возникает во­прос: что представляет собой MR для субъекта совершенной конкуренции? Для субъекта совершенной конкуренции продажа дополнительных единиц продукции никогда не вызовет снижение цены, а "потеря дохода от снижения цены всех предыдущих </a:t>
            </a:r>
            <a:r>
              <a:rPr lang="ru-RU" sz="1900" dirty="0" err="1">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 равна нулю. </a:t>
            </a:r>
            <a:r>
              <a:rPr lang="ru-RU" sz="1900" dirty="0">
                <a:solidFill>
                  <a:schemeClr val="tx1">
                    <a:lumMod val="75000"/>
                    <a:lumOff val="25000"/>
                  </a:schemeClr>
                </a:solidFill>
                <a:latin typeface="Times New Roman" pitchFamily="18" charset="0"/>
                <a:cs typeface="Times New Roman" pitchFamily="18" charset="0"/>
              </a:rPr>
              <a:t>Цена и предельный доход равны</a:t>
            </a:r>
            <a:r>
              <a:rPr lang="ru-RU" sz="1900" dirty="0" smtClean="0">
                <a:solidFill>
                  <a:schemeClr val="tx1">
                    <a:lumMod val="75000"/>
                    <a:lumOff val="25000"/>
                  </a:schemeClr>
                </a:solidFill>
                <a:latin typeface="Times New Roman" pitchFamily="18" charset="0"/>
                <a:cs typeface="Times New Roman" pitchFamily="18" charset="0"/>
              </a:rPr>
              <a:t>.</a:t>
            </a: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В условиях совершенной конкуренции цена равна среднему доходу и равна предельной выручке (Р=</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a:t>
            </a:r>
            <a:r>
              <a:rPr lang="en-US" sz="1900" dirty="0">
                <a:solidFill>
                  <a:schemeClr val="tx1">
                    <a:lumMod val="75000"/>
                    <a:lumOff val="25000"/>
                  </a:schemeClr>
                </a:solidFill>
                <a:latin typeface="Times New Roman" pitchFamily="18" charset="0"/>
                <a:cs typeface="Times New Roman" pitchFamily="18" charset="0"/>
              </a:rPr>
              <a:t>AR</a:t>
            </a:r>
            <a:r>
              <a:rPr lang="ru-RU" sz="1900" dirty="0">
                <a:solidFill>
                  <a:schemeClr val="tx1">
                    <a:lumMod val="75000"/>
                    <a:lumOff val="25000"/>
                  </a:schemeClr>
                </a:solidFill>
                <a:latin typeface="Times New Roman" pitchFamily="18" charset="0"/>
                <a:cs typeface="Times New Roman" pitchFamily="18" charset="0"/>
              </a:rPr>
              <a:t>). Кривая спроса (</a:t>
            </a:r>
            <a:r>
              <a:rPr lang="en-US" sz="1900" dirty="0">
                <a:solidFill>
                  <a:schemeClr val="tx1">
                    <a:lumMod val="75000"/>
                    <a:lumOff val="25000"/>
                  </a:schemeClr>
                </a:solidFill>
                <a:latin typeface="Times New Roman" pitchFamily="18" charset="0"/>
                <a:cs typeface="Times New Roman" pitchFamily="18" charset="0"/>
              </a:rPr>
              <a:t>dd</a:t>
            </a:r>
            <a:r>
              <a:rPr lang="ru-RU" sz="1900" dirty="0">
                <a:solidFill>
                  <a:schemeClr val="tx1">
                    <a:lumMod val="75000"/>
                    <a:lumOff val="25000"/>
                  </a:schemeClr>
                </a:solidFill>
                <a:latin typeface="Times New Roman" pitchFamily="18" charset="0"/>
                <a:cs typeface="Times New Roman" pitchFamily="18" charset="0"/>
              </a:rPr>
              <a:t>) и кривая </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 субъекта совершенной конкуренции являются горизонтальными прямыми линиями и при этом совпадают,</a:t>
            </a:r>
          </a:p>
          <a:p>
            <a:pPr algn="just"/>
            <a:r>
              <a:rPr lang="ru-RU" dirty="0" smtClean="0"/>
              <a:t> </a:t>
            </a:r>
          </a:p>
          <a:p>
            <a:pPr algn="just"/>
            <a:r>
              <a:rPr lang="ru-RU" sz="1200" dirty="0" smtClean="0">
                <a:latin typeface="Times New Roman" pitchFamily="18" charset="0"/>
                <a:cs typeface="Times New Roman" pitchFamily="18" charset="0"/>
              </a:rPr>
              <a:t>.</a:t>
            </a:r>
            <a:endParaRPr lang="ru-RU"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158" y="285728"/>
            <a:ext cx="8429684" cy="5476884"/>
          </a:xfrm>
          <a:prstGeom prst="rect">
            <a:avLst/>
          </a:prstGeom>
        </p:spPr>
        <p:txBody>
          <a:bodyPr wrap="square">
            <a:spAutoFit/>
          </a:bodyPr>
          <a:lstStyle/>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MR=Р=МС для субъекта совершенной конкуренции. Кроме того, правило максимизации прибыли монополистами также подходит и для субъектов совершенной конкуренции, однако, результаты несколько отличны. По экономической логике прибыль максимизируется при равенстве МС=MR. Однако, исходя на первого умозаключения, для субъекта совершенной конкуренции MR= Р. </a:t>
            </a:r>
            <a:r>
              <a:rPr lang="ru-RU" sz="1900" dirty="0">
                <a:solidFill>
                  <a:schemeClr val="tx1">
                    <a:lumMod val="75000"/>
                    <a:lumOff val="25000"/>
                  </a:schemeClr>
                </a:solidFill>
                <a:latin typeface="Times New Roman" pitchFamily="18" charset="0"/>
                <a:cs typeface="Times New Roman" pitchFamily="18" charset="0"/>
              </a:rPr>
              <a:t>Поэтому равенство MR=МС, условие максимизации прибыли, становится особым случаем Р=МС которое мы вывели из вышеуказанного правила для субъекта совершенной конкуренции</a:t>
            </a:r>
            <a:r>
              <a:rPr lang="ru-RU" sz="1900" dirty="0" smtClean="0">
                <a:solidFill>
                  <a:schemeClr val="tx1">
                    <a:lumMod val="75000"/>
                    <a:lumOff val="25000"/>
                  </a:schemeClr>
                </a:solidFill>
                <a:latin typeface="Times New Roman" pitchFamily="18" charset="0"/>
                <a:cs typeface="Times New Roman" pitchFamily="18" charset="0"/>
              </a:rPr>
              <a:t>.</a:t>
            </a:r>
            <a:r>
              <a:rPr lang="ru-RU" sz="1900" dirty="0">
                <a:solidFill>
                  <a:schemeClr val="tx1">
                    <a:lumMod val="75000"/>
                    <a:lumOff val="25000"/>
                  </a:schemeClr>
                </a:solidFill>
                <a:latin typeface="Times New Roman" pitchFamily="18" charset="0"/>
                <a:cs typeface="Times New Roman" pitchFamily="18" charset="0"/>
              </a:rPr>
              <a:t> </a:t>
            </a: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Так как субъект совершенной конкуренции способен продать желаемый объем продукции по рыночной цене, </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=Р=МС при максимизирующем прибыль уровне выпуска. </a:t>
            </a:r>
          </a:p>
          <a:p>
            <a:pPr marL="342900" indent="-342900" algn="just" defTabSz="457200">
              <a:lnSpc>
                <a:spcPct val="90000"/>
              </a:lnSpc>
              <a:spcBef>
                <a:spcPts val="1000"/>
              </a:spcBef>
              <a:buClr>
                <a:schemeClr val="accent1"/>
              </a:buClr>
              <a:buFont typeface="Wingdings 3" charset="2"/>
              <a:buChar char=""/>
            </a:pP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a:lnSpc>
                <a:spcPct val="90000"/>
              </a:lnSpc>
              <a:spcBef>
                <a:spcPts val="1000"/>
              </a:spcBef>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Несколько изменив рисунок, мы можем это увидеть наглядно. Если график рассматривать с точки зрения совершенной конкуренции. кривая </a:t>
            </a:r>
            <a:r>
              <a:rPr lang="en-US" sz="1900" dirty="0">
                <a:solidFill>
                  <a:schemeClr val="tx1">
                    <a:lumMod val="75000"/>
                    <a:lumOff val="25000"/>
                  </a:schemeClr>
                </a:solidFill>
                <a:latin typeface="Times New Roman" pitchFamily="18" charset="0"/>
                <a:cs typeface="Times New Roman" pitchFamily="18" charset="0"/>
              </a:rPr>
              <a:t>DD </a:t>
            </a:r>
            <a:r>
              <a:rPr lang="ru-RU" sz="1900" dirty="0">
                <a:solidFill>
                  <a:schemeClr val="tx1">
                    <a:lumMod val="75000"/>
                    <a:lumOff val="25000"/>
                  </a:schemeClr>
                </a:solidFill>
                <a:latin typeface="Times New Roman" pitchFamily="18" charset="0"/>
                <a:cs typeface="Times New Roman" pitchFamily="18" charset="0"/>
              </a:rPr>
              <a:t>должна быть горизонтальной прямой на уровне рыночной цены и совпадать с кривой </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 Максимизирующее прибыль пересечение </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=МС в свою очередь должно совпасть с Р=МС Явное доказательство того, что общее правило максимизации прибыли применимо к субъектам как совершенной, так и несовершенной конкуренции</a:t>
            </a:r>
            <a:endParaRPr lang="ru-RU" sz="1900" dirty="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642918"/>
            <a:ext cx="223138" cy="553998"/>
          </a:xfrm>
          <a:prstGeom prst="rect">
            <a:avLst/>
          </a:prstGeom>
          <a:noFill/>
        </p:spPr>
        <p:txBody>
          <a:bodyPr wrap="none" rtlCol="0">
            <a:spAutoFit/>
          </a:bodyPr>
          <a:lstStyle/>
          <a:p>
            <a:pPr algn="just"/>
            <a:r>
              <a:rPr lang="ru-RU" sz="1200" dirty="0" smtClean="0">
                <a:latin typeface="Times New Roman" pitchFamily="18" charset="0"/>
                <a:cs typeface="Times New Roman" pitchFamily="18" charset="0"/>
              </a:rPr>
              <a:t> </a:t>
            </a:r>
          </a:p>
          <a:p>
            <a:endParaRPr lang="ru-RU" dirty="0"/>
          </a:p>
        </p:txBody>
      </p:sp>
      <p:sp>
        <p:nvSpPr>
          <p:cNvPr id="16385" name="Rectangle 1"/>
          <p:cNvSpPr>
            <a:spLocks noChangeArrowheads="1"/>
          </p:cNvSpPr>
          <p:nvPr/>
        </p:nvSpPr>
        <p:spPr bwMode="auto">
          <a:xfrm>
            <a:off x="608102" y="1199496"/>
            <a:ext cx="8501122" cy="50126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         На графике в точке Е, где МС пересекает MR, находится равновесное положение максимальной прибыли. Любое отклонение от той точки приведет к потере некоторой прибыли. Цена равновесия соответствует точке G, которая выше, чем Е, так как цена Р превышает АС, максимизированная прибыль положительна. (Объясните, почему заштрихованный прямоугольник отображает валовую прибыль. Почему заштрихованные треугольники справа и слева от Е показывает сокращение валовой прибыли, что является результатом отклонения от </a:t>
            </a:r>
            <a:r>
              <a:rPr lang="en-US" sz="1900" dirty="0">
                <a:solidFill>
                  <a:schemeClr val="tx1">
                    <a:lumMod val="75000"/>
                    <a:lumOff val="25000"/>
                  </a:schemeClr>
                </a:solidFill>
                <a:latin typeface="Times New Roman" pitchFamily="18" charset="0"/>
                <a:cs typeface="Times New Roman" pitchFamily="18" charset="0"/>
              </a:rPr>
              <a:t>MC</a:t>
            </a:r>
            <a:r>
              <a:rPr lang="ru-RU" sz="1900" dirty="0">
                <a:solidFill>
                  <a:schemeClr val="tx1">
                    <a:lumMod val="75000"/>
                    <a:lumOff val="25000"/>
                  </a:schemeClr>
                </a:solidFill>
                <a:latin typeface="Times New Roman" pitchFamily="18" charset="0"/>
                <a:cs typeface="Times New Roman" pitchFamily="18" charset="0"/>
              </a:rPr>
              <a:t>=</a:t>
            </a:r>
            <a:r>
              <a:rPr lang="en-US" sz="1900" dirty="0">
                <a:solidFill>
                  <a:schemeClr val="tx1">
                    <a:lumMod val="75000"/>
                    <a:lumOff val="25000"/>
                  </a:schemeClr>
                </a:solidFill>
                <a:latin typeface="Times New Roman" pitchFamily="18" charset="0"/>
                <a:cs typeface="Times New Roman" pitchFamily="18" charset="0"/>
              </a:rPr>
              <a:t>MR</a:t>
            </a:r>
            <a:r>
              <a:rPr lang="ru-RU" sz="1900" dirty="0">
                <a:solidFill>
                  <a:schemeClr val="tx1">
                    <a:lumMod val="75000"/>
                    <a:lumOff val="25000"/>
                  </a:schemeClr>
                </a:solidFill>
                <a:latin typeface="Times New Roman" pitchFamily="18" charset="0"/>
                <a:cs typeface="Times New Roman" pitchFamily="18" charset="0"/>
              </a:rPr>
              <a:t>?)</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         На графике внизу максимизация прибыли отображена с помощью графиков общих величин, а не предельных. Валовая прибыль (TP) - это расстояние по вертикали от ТС до Т</a:t>
            </a:r>
            <a:r>
              <a:rPr lang="en-US" sz="1900" dirty="0">
                <a:solidFill>
                  <a:schemeClr val="tx1">
                    <a:lumMod val="75000"/>
                    <a:lumOff val="25000"/>
                  </a:schemeClr>
                </a:solidFill>
                <a:latin typeface="Times New Roman" pitchFamily="18" charset="0"/>
                <a:cs typeface="Times New Roman" pitchFamily="18" charset="0"/>
              </a:rPr>
              <a:t>R</a:t>
            </a:r>
            <a:r>
              <a:rPr lang="ru-RU" sz="1900" dirty="0">
                <a:solidFill>
                  <a:schemeClr val="tx1">
                    <a:lumMod val="75000"/>
                    <a:lumOff val="25000"/>
                  </a:schemeClr>
                </a:solidFill>
                <a:latin typeface="Times New Roman" pitchFamily="18" charset="0"/>
                <a:cs typeface="Times New Roman" pitchFamily="18" charset="0"/>
              </a:rPr>
              <a:t>. TP достигает максимума, когда наклон касательной к ней равен нулю. В точке максимизации прибыли кривые общего дохода и общих издержек имеют параллельные касательные MR=МС.</a:t>
            </a:r>
          </a:p>
          <a:p>
            <a:pPr marL="0" marR="0" lvl="0" indent="0" algn="just"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683568" y="1196752"/>
            <a:ext cx="8229600" cy="5544616"/>
          </a:xfrm>
        </p:spPr>
        <p:txBody>
          <a:bodyPr>
            <a:normAutofit/>
          </a:bodyPr>
          <a:lstStyle/>
          <a:p>
            <a:pPr marL="0" indent="355600" algn="just"/>
            <a:r>
              <a:rPr lang="en-US" sz="2800" dirty="0" smtClean="0">
                <a:latin typeface="Times New Roman" pitchFamily="18" charset="0"/>
                <a:cs typeface="Times New Roman" pitchFamily="18" charset="0"/>
              </a:rPr>
              <a:t>        </a:t>
            </a:r>
            <a:r>
              <a:rPr lang="ru-RU" dirty="0">
                <a:solidFill>
                  <a:schemeClr val="tx1"/>
                </a:solidFill>
                <a:latin typeface="Times New Roman" panose="02020603050405020304" pitchFamily="18" charset="0"/>
                <a:cs typeface="Times New Roman" panose="02020603050405020304" pitchFamily="18" charset="0"/>
              </a:rPr>
              <a:t>В автомобильной промышленности пять крупнейших производителей (среди них- </a:t>
            </a:r>
            <a:r>
              <a:rPr lang="en-US" dirty="0">
                <a:solidFill>
                  <a:schemeClr val="tx1"/>
                </a:solidFill>
                <a:latin typeface="Times New Roman" panose="02020603050405020304" pitchFamily="18" charset="0"/>
                <a:cs typeface="Times New Roman" panose="02020603050405020304" pitchFamily="18" charset="0"/>
              </a:rPr>
              <a:t>Toyota </a:t>
            </a:r>
            <a:r>
              <a:rPr lang="ru-RU" dirty="0">
                <a:solidFill>
                  <a:schemeClr val="tx1"/>
                </a:solidFill>
                <a:latin typeface="Times New Roman" panose="02020603050405020304" pitchFamily="18" charset="0"/>
                <a:cs typeface="Times New Roman" panose="02020603050405020304" pitchFamily="18" charset="0"/>
              </a:rPr>
              <a:t>и </a:t>
            </a:r>
            <a:r>
              <a:rPr lang="en-US" dirty="0">
                <a:solidFill>
                  <a:schemeClr val="tx1"/>
                </a:solidFill>
                <a:latin typeface="Times New Roman" panose="02020603050405020304" pitchFamily="18" charset="0"/>
                <a:cs typeface="Times New Roman" panose="02020603050405020304" pitchFamily="18" charset="0"/>
              </a:rPr>
              <a:t>Honda</a:t>
            </a:r>
            <a:r>
              <a:rPr lang="ru-RU" dirty="0">
                <a:solidFill>
                  <a:schemeClr val="tx1"/>
                </a:solidFill>
                <a:latin typeface="Times New Roman" panose="02020603050405020304" pitchFamily="18" charset="0"/>
                <a:cs typeface="Times New Roman" panose="02020603050405020304" pitchFamily="18" charset="0"/>
              </a:rPr>
              <a:t>) завоевали 80% рынка легковых автомобилей и легковых грузовых автомобилей США.</a:t>
            </a:r>
            <a:endParaRPr lang="en-US" dirty="0">
              <a:solidFill>
                <a:schemeClr val="tx1"/>
              </a:solidFill>
              <a:latin typeface="Times New Roman" panose="02020603050405020304" pitchFamily="18" charset="0"/>
              <a:cs typeface="Times New Roman" panose="02020603050405020304" pitchFamily="18" charset="0"/>
            </a:endParaRPr>
          </a:p>
          <a:p>
            <a:pPr marL="0" indent="355600" algn="just"/>
            <a:r>
              <a:rPr lang="en-US" dirty="0">
                <a:solidFill>
                  <a:schemeClr val="tx1"/>
                </a:solidFill>
                <a:latin typeface="Times New Roman" panose="02020603050405020304" pitchFamily="18" charset="0"/>
                <a:cs typeface="Times New Roman" panose="02020603050405020304" pitchFamily="18" charset="0"/>
              </a:rPr>
              <a:t>       </a:t>
            </a:r>
            <a:r>
              <a:rPr lang="ru-RU" dirty="0">
                <a:solidFill>
                  <a:schemeClr val="tx1"/>
                </a:solidFill>
                <a:latin typeface="Times New Roman" panose="02020603050405020304" pitchFamily="18" charset="0"/>
                <a:cs typeface="Times New Roman" panose="02020603050405020304" pitchFamily="18" charset="0"/>
              </a:rPr>
              <a:t>А что происходит на рынках таких товаров, как аккумуляторы, сухие завтраки, жевательная резинка, сигареты и холодильники?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На </a:t>
            </a:r>
            <a:r>
              <a:rPr lang="ru-RU" dirty="0">
                <a:solidFill>
                  <a:schemeClr val="tx1"/>
                </a:solidFill>
                <a:latin typeface="Times New Roman" panose="02020603050405020304" pitchFamily="18" charset="0"/>
                <a:cs typeface="Times New Roman" panose="02020603050405020304" pitchFamily="18" charset="0"/>
              </a:rPr>
              <a:t>рынках этих товаров контроль осуществляется несколькими крупными компаниями. Под определение рынка совершенной конкуренции не подходит и рынок электроэнергии.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Потребность </a:t>
            </a:r>
            <a:r>
              <a:rPr lang="ru-RU" dirty="0">
                <a:solidFill>
                  <a:schemeClr val="tx1"/>
                </a:solidFill>
                <a:latin typeface="Times New Roman" panose="02020603050405020304" pitchFamily="18" charset="0"/>
                <a:cs typeface="Times New Roman" panose="02020603050405020304" pitchFamily="18" charset="0"/>
              </a:rPr>
              <a:t>большинства городов в электроэнергии обеспечивается, как правило, одной компанией, которая производит и продает электроэнергию. </a:t>
            </a:r>
            <a:r>
              <a:rPr lang="ru-RU" dirty="0">
                <a:solidFill>
                  <a:schemeClr val="tx1"/>
                </a:solidFill>
                <a:latin typeface="Times New Roman" panose="02020603050405020304" pitchFamily="18" charset="0"/>
                <a:cs typeface="Times New Roman" panose="02020603050405020304" pitchFamily="18" charset="0"/>
              </a:rPr>
              <a:t>Немногие могут позволить себе обладать собственным генератором или ветряной электростанцией.</a:t>
            </a:r>
            <a:endParaRPr lang="ru-RU" dirty="0">
              <a:solidFill>
                <a:schemeClr val="tx1"/>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240" y="5015149"/>
            <a:ext cx="1892920" cy="1723515"/>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827775"/>
            <a:ext cx="8001056" cy="5202450"/>
          </a:xfrm>
          <a:prstGeom prst="rect">
            <a:avLst/>
          </a:prstGeom>
        </p:spPr>
        <p:txBody>
          <a:bodyPr wrap="square">
            <a:spAutoFit/>
          </a:bodyPr>
          <a:lstStyle/>
          <a:p>
            <a:r>
              <a:rPr lang="ru-RU" sz="2000" b="1" dirty="0" smtClean="0">
                <a:latin typeface="Times New Roman" pitchFamily="18" charset="0"/>
                <a:cs typeface="Times New Roman" pitchFamily="18" charset="0"/>
              </a:rPr>
              <a:t>        ПРИНЦИП </a:t>
            </a:r>
            <a:r>
              <a:rPr lang="ru-RU" sz="2000" b="1" dirty="0" smtClean="0">
                <a:latin typeface="Times New Roman" pitchFamily="18" charset="0"/>
                <a:cs typeface="Times New Roman" pitchFamily="18" charset="0"/>
              </a:rPr>
              <a:t>ПРЕДЕЛЬНОСТИ: ЧТО БЫЛО, ТО ПРОШЛО</a:t>
            </a:r>
          </a:p>
          <a:p>
            <a:r>
              <a:rPr lang="ru-RU" b="1" dirty="0" smtClean="0"/>
              <a:t> </a:t>
            </a:r>
          </a:p>
          <a:p>
            <a:pPr marL="342900" indent="-342900" algn="just" defTabSz="457200" fontAlgn="base">
              <a:lnSpc>
                <a:spcPct val="90000"/>
              </a:lnSpc>
              <a:spcBef>
                <a:spcPts val="1000"/>
              </a:spcBef>
              <a:spcAft>
                <a:spcPct val="0"/>
              </a:spcAft>
              <a:buClr>
                <a:schemeClr val="accent1"/>
              </a:buClr>
              <a:buFont typeface="Wingdings 3" charset="2"/>
              <a:buChar char=""/>
            </a:pPr>
            <a:r>
              <a:rPr lang="ru-RU" dirty="0" smtClean="0">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Хотелось бы закончить эту главу общими выводами по проблеме использования предельного анализа в экономике. Изучение экономической теории вряд ли поможет вам стать невероятно богатым, однако, она заставит вас по-новому смотреть на такие экономические категории. как издержки и выгоды. </a:t>
            </a:r>
            <a:r>
              <a:rPr lang="ru-RU" sz="1900" dirty="0">
                <a:solidFill>
                  <a:schemeClr val="tx1">
                    <a:lumMod val="75000"/>
                    <a:lumOff val="25000"/>
                  </a:schemeClr>
                </a:solidFill>
                <a:latin typeface="Times New Roman" pitchFamily="18" charset="0"/>
                <a:cs typeface="Times New Roman" pitchFamily="18" charset="0"/>
              </a:rPr>
              <a:t>Один из наиболее важным принципов экономической теории состоит в том, что принимать во внимание следует предельные издержки и предельные выгоды принятых решений, игнорируя при этом прошлые или невозвратные издержки</a:t>
            </a:r>
            <a:r>
              <a:rPr lang="ru-RU" sz="1900" dirty="0" smtClean="0">
                <a:solidFill>
                  <a:schemeClr val="tx1">
                    <a:lumMod val="75000"/>
                    <a:lumOff val="25000"/>
                  </a:schemeClr>
                </a:solidFill>
                <a:latin typeface="Times New Roman" pitchFamily="18" charset="0"/>
                <a:cs typeface="Times New Roman" pitchFamily="18" charset="0"/>
              </a:rPr>
              <a:t>.</a:t>
            </a: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Что было, то прошло. Не оглядывайся назад. Не жалей ни о чем и не причитай о вчерашних убытках. Подсчитай    дополнительные издержки, которые повлечет за собой любое новое решение, и сравни их с дополнительными выгодами. Принимай решение на основе расчета предельных издержек и выгод.</a:t>
            </a:r>
          </a:p>
          <a:p>
            <a:r>
              <a:rPr lang="ru-RU" sz="2000" dirty="0" smtClean="0"/>
              <a:t> </a:t>
            </a:r>
          </a:p>
          <a:p>
            <a:pPr algn="just"/>
            <a:r>
              <a:rPr lang="ru-RU" dirty="0" smtClean="0"/>
              <a:t>         </a:t>
            </a:r>
            <a:endParaRPr lang="ru-RU" dirty="0" smtClean="0">
              <a:latin typeface="Times New Roman" pitchFamily="18" charset="0"/>
              <a:cs typeface="Times New Roman" pitchFamily="18"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5349343"/>
            <a:ext cx="2016224" cy="1361764"/>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196752"/>
            <a:ext cx="7929618" cy="3422988"/>
          </a:xfrm>
          <a:prstGeom prst="rect">
            <a:avLst/>
          </a:prstGeom>
        </p:spPr>
        <p:txBody>
          <a:bodyPr wrap="square">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en-US" dirty="0" smtClean="0">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Данная формулировка и является принципом предельности, в соответствии с которым люди максимизируют свои доходы, прибыль или степень удовлетворения, учитывая только предельные издержки и предельные выгоды того или иного решения. Принцип предельности применим в самых различных ситуациях. </a:t>
            </a:r>
            <a:r>
              <a:rPr lang="ru-RU" sz="1900" dirty="0">
                <a:solidFill>
                  <a:schemeClr val="tx1">
                    <a:lumMod val="75000"/>
                    <a:lumOff val="25000"/>
                  </a:schemeClr>
                </a:solidFill>
                <a:latin typeface="Times New Roman" pitchFamily="18" charset="0"/>
                <a:cs typeface="Times New Roman" pitchFamily="18" charset="0"/>
              </a:rPr>
              <a:t>Именно его мы применяли, уравнивая предельные издержки и предельный доход, в поисках максимальной прибыли. </a:t>
            </a:r>
            <a:endParaRPr lang="ru-RU" sz="1900" dirty="0" smtClean="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Рассмотрим </a:t>
            </a:r>
            <a:r>
              <a:rPr lang="ru-RU" sz="1900" dirty="0">
                <a:solidFill>
                  <a:schemeClr val="tx1">
                    <a:lumMod val="75000"/>
                    <a:lumOff val="25000"/>
                  </a:schemeClr>
                </a:solidFill>
                <a:latin typeface="Times New Roman" pitchFamily="18" charset="0"/>
                <a:cs typeface="Times New Roman" pitchFamily="18" charset="0"/>
              </a:rPr>
              <a:t>еще один пример, проанализировав решения, касающиеся инвестиций. </a:t>
            </a:r>
            <a:r>
              <a:rPr lang="ru-RU" sz="1900" dirty="0">
                <a:solidFill>
                  <a:schemeClr val="tx1">
                    <a:lumMod val="75000"/>
                    <a:lumOff val="25000"/>
                  </a:schemeClr>
                </a:solidFill>
                <a:latin typeface="Times New Roman" pitchFamily="18" charset="0"/>
                <a:cs typeface="Times New Roman" pitchFamily="18" charset="0"/>
              </a:rPr>
              <a:t>Если вы решаете, инвестировать в компанию или продать дом, забудьте о потерях и приобретениях минувших дней и принимайте решение на базе предельных доходов и издержек.</a:t>
            </a:r>
          </a:p>
          <a:p>
            <a:pPr lvl="0" algn="just" eaLnBrk="0" fontAlgn="base" hangingPunct="0">
              <a:spcBef>
                <a:spcPct val="0"/>
              </a:spcBef>
              <a:spcAft>
                <a:spcPct val="0"/>
              </a:spcAft>
            </a:pPr>
            <a:r>
              <a:rPr lang="ru-RU" sz="2000" dirty="0" smtClean="0">
                <a:latin typeface="Times New Roman" pitchFamily="18" charset="0"/>
                <a:ea typeface="Times New Roman" pitchFamily="18" charset="0"/>
                <a:cs typeface="Times New Roman" pitchFamily="18" charset="0"/>
              </a:rPr>
              <a:t> </a:t>
            </a:r>
            <a:endParaRPr lang="ru-RU" sz="2000" dirty="0" smtClean="0">
              <a:latin typeface="Times New Roman" pitchFamily="18" charset="0"/>
              <a:cs typeface="Times New Roman"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854" y="4221088"/>
            <a:ext cx="3165078" cy="2532062"/>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899592" y="-27756"/>
            <a:ext cx="5904656" cy="72342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57163"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МОНОПОЛИСТЫ "ЗОЛОТОГО ВЕКА</a:t>
            </a:r>
            <a:r>
              <a:rPr lang="en-US" sz="2000" b="1" dirty="0" smtClean="0">
                <a:latin typeface="Times New Roman" pitchFamily="18" charset="0"/>
                <a:ea typeface="Times New Roman" pitchFamily="18" charset="0"/>
                <a:cs typeface="Times New Roman" pitchFamily="18" charset="0"/>
              </a:rPr>
              <a:t>”</a:t>
            </a:r>
            <a:endParaRPr kumimoji="0" lang="ru-RU"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157163" algn="l" defTabSz="914400" rtl="0" eaLnBrk="1" fontAlgn="base" latinLnBrk="0" hangingPunct="1">
              <a:lnSpc>
                <a:spcPct val="100000"/>
              </a:lnSpc>
              <a:spcBef>
                <a:spcPct val="0"/>
              </a:spcBef>
              <a:spcAft>
                <a:spcPct val="0"/>
              </a:spcAft>
              <a:buClrTx/>
              <a:buSzTx/>
              <a:buFontTx/>
              <a:buNone/>
              <a:tabLst/>
            </a:pPr>
            <a:endParaRPr kumimoji="0" lang="ru-RU"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Поскольку такие абстрактные концепции, как предельная стоимость и чистые потери ничего не говорят нам о "человеческом факторе" монополии, мы завершаем эту главу кратким экскурсом в один из наиболее колоритных периодов истории предпринимательства в Соединенных Штатах. </a:t>
            </a:r>
            <a:endParaRPr lang="ru-RU" sz="1900" dirty="0" smtClean="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smtClean="0">
                <a:solidFill>
                  <a:schemeClr val="tx1">
                    <a:lumMod val="75000"/>
                    <a:lumOff val="25000"/>
                  </a:schemeClr>
                </a:solidFill>
                <a:latin typeface="Times New Roman" pitchFamily="18" charset="0"/>
                <a:cs typeface="Times New Roman" pitchFamily="18" charset="0"/>
              </a:rPr>
              <a:t>Изменение </a:t>
            </a:r>
            <a:r>
              <a:rPr lang="ru-RU" sz="1900" dirty="0">
                <a:solidFill>
                  <a:schemeClr val="tx1">
                    <a:lumMod val="75000"/>
                    <a:lumOff val="25000"/>
                  </a:schemeClr>
                </a:solidFill>
                <a:latin typeface="Times New Roman" pitchFamily="18" charset="0"/>
                <a:cs typeface="Times New Roman" pitchFamily="18" charset="0"/>
              </a:rPr>
              <a:t>законов и традиций привело к тому, что нынешние американские монополии мало чем напоминают великолепных, изобретательных, неразборчивых в средствах и зачастую лживых баронов-разбойников "Золотого века" (1870-1914). </a:t>
            </a:r>
            <a:endParaRPr lang="ru-RU" sz="1900" dirty="0" smtClean="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smtClean="0">
                <a:solidFill>
                  <a:schemeClr val="tx1">
                    <a:lumMod val="75000"/>
                    <a:lumOff val="25000"/>
                  </a:schemeClr>
                </a:solidFill>
                <a:latin typeface="Times New Roman" pitchFamily="18" charset="0"/>
                <a:cs typeface="Times New Roman" pitchFamily="18" charset="0"/>
              </a:rPr>
              <a:t>Именно </a:t>
            </a:r>
            <a:r>
              <a:rPr lang="ru-RU" sz="1900" dirty="0">
                <a:solidFill>
                  <a:schemeClr val="tx1">
                    <a:lumMod val="75000"/>
                    <a:lumOff val="25000"/>
                  </a:schemeClr>
                </a:solidFill>
                <a:latin typeface="Times New Roman" pitchFamily="18" charset="0"/>
                <a:cs typeface="Times New Roman" pitchFamily="18" charset="0"/>
              </a:rPr>
              <a:t>такие легендарные люди  как Рокфеллер (</a:t>
            </a:r>
            <a:r>
              <a:rPr lang="en-US" sz="1900" dirty="0">
                <a:solidFill>
                  <a:schemeClr val="tx1">
                    <a:lumMod val="75000"/>
                    <a:lumOff val="25000"/>
                  </a:schemeClr>
                </a:solidFill>
                <a:latin typeface="Times New Roman" pitchFamily="18" charset="0"/>
                <a:cs typeface="Times New Roman" pitchFamily="18" charset="0"/>
              </a:rPr>
              <a:t>Rockefeller</a:t>
            </a:r>
            <a:r>
              <a:rPr lang="ru-RU" sz="1900" dirty="0">
                <a:solidFill>
                  <a:schemeClr val="tx1">
                    <a:lumMod val="75000"/>
                    <a:lumOff val="25000"/>
                  </a:schemeClr>
                </a:solidFill>
                <a:latin typeface="Times New Roman" pitchFamily="18" charset="0"/>
                <a:cs typeface="Times New Roman" pitchFamily="18" charset="0"/>
              </a:rPr>
              <a:t>), Гоулд (</a:t>
            </a:r>
            <a:r>
              <a:rPr lang="en-US" sz="1900" dirty="0">
                <a:solidFill>
                  <a:schemeClr val="tx1">
                    <a:lumMod val="75000"/>
                    <a:lumOff val="25000"/>
                  </a:schemeClr>
                </a:solidFill>
                <a:latin typeface="Times New Roman" pitchFamily="18" charset="0"/>
                <a:cs typeface="Times New Roman" pitchFamily="18" charset="0"/>
              </a:rPr>
              <a:t>Gould</a:t>
            </a:r>
            <a:r>
              <a:rPr lang="ru-RU" sz="1900" dirty="0">
                <a:solidFill>
                  <a:schemeClr val="tx1">
                    <a:lumMod val="75000"/>
                    <a:lumOff val="25000"/>
                  </a:schemeClr>
                </a:solidFill>
                <a:latin typeface="Times New Roman" pitchFamily="18" charset="0"/>
                <a:cs typeface="Times New Roman" pitchFamily="18" charset="0"/>
              </a:rPr>
              <a:t>). Вандербильт (</a:t>
            </a:r>
            <a:r>
              <a:rPr lang="en-US" sz="1900" dirty="0">
                <a:solidFill>
                  <a:schemeClr val="tx1">
                    <a:lumMod val="75000"/>
                    <a:lumOff val="25000"/>
                  </a:schemeClr>
                </a:solidFill>
                <a:latin typeface="Times New Roman" pitchFamily="18" charset="0"/>
                <a:cs typeface="Times New Roman" pitchFamily="18" charset="0"/>
              </a:rPr>
              <a:t>Vanderbilt</a:t>
            </a:r>
            <a:r>
              <a:rPr lang="ru-RU" sz="1900" dirty="0">
                <a:solidFill>
                  <a:schemeClr val="tx1">
                    <a:lumMod val="75000"/>
                    <a:lumOff val="25000"/>
                  </a:schemeClr>
                </a:solidFill>
                <a:latin typeface="Times New Roman" pitchFamily="18" charset="0"/>
                <a:cs typeface="Times New Roman" pitchFamily="18" charset="0"/>
              </a:rPr>
              <a:t>), Фрик (</a:t>
            </a:r>
            <a:r>
              <a:rPr lang="en-US" sz="1900" dirty="0">
                <a:solidFill>
                  <a:schemeClr val="tx1">
                    <a:lumMod val="75000"/>
                    <a:lumOff val="25000"/>
                  </a:schemeClr>
                </a:solidFill>
                <a:latin typeface="Times New Roman" pitchFamily="18" charset="0"/>
                <a:cs typeface="Times New Roman" pitchFamily="18" charset="0"/>
              </a:rPr>
              <a:t>Frick</a:t>
            </a:r>
            <a:r>
              <a:rPr lang="ru-RU" sz="1900" dirty="0">
                <a:solidFill>
                  <a:schemeClr val="tx1">
                    <a:lumMod val="75000"/>
                    <a:lumOff val="25000"/>
                  </a:schemeClr>
                </a:solidFill>
                <a:latin typeface="Times New Roman" pitchFamily="18" charset="0"/>
                <a:cs typeface="Times New Roman" pitchFamily="18" charset="0"/>
              </a:rPr>
              <a:t>), Карнеги (</a:t>
            </a:r>
            <a:r>
              <a:rPr lang="en-US" sz="1900" dirty="0" err="1">
                <a:solidFill>
                  <a:schemeClr val="tx1">
                    <a:lumMod val="75000"/>
                    <a:lumOff val="25000"/>
                  </a:schemeClr>
                </a:solidFill>
                <a:latin typeface="Times New Roman" pitchFamily="18" charset="0"/>
                <a:cs typeface="Times New Roman" pitchFamily="18" charset="0"/>
              </a:rPr>
              <a:t>Carnegi</a:t>
            </a:r>
            <a:r>
              <a:rPr lang="ru-RU" sz="1900" dirty="0">
                <a:solidFill>
                  <a:schemeClr val="tx1">
                    <a:lumMod val="75000"/>
                    <a:lumOff val="25000"/>
                  </a:schemeClr>
                </a:solidFill>
                <a:latin typeface="Times New Roman" pitchFamily="18" charset="0"/>
                <a:cs typeface="Times New Roman" pitchFamily="18" charset="0"/>
              </a:rPr>
              <a:t>е), Ротшильд (</a:t>
            </a:r>
            <a:r>
              <a:rPr lang="en-US" sz="1900" dirty="0">
                <a:solidFill>
                  <a:schemeClr val="tx1">
                    <a:lumMod val="75000"/>
                    <a:lumOff val="25000"/>
                  </a:schemeClr>
                </a:solidFill>
                <a:latin typeface="Times New Roman" pitchFamily="18" charset="0"/>
                <a:cs typeface="Times New Roman" pitchFamily="18" charset="0"/>
              </a:rPr>
              <a:t>Rothschild</a:t>
            </a:r>
            <a:r>
              <a:rPr lang="ru-RU" sz="1900" dirty="0">
                <a:solidFill>
                  <a:schemeClr val="tx1">
                    <a:lumMod val="75000"/>
                    <a:lumOff val="25000"/>
                  </a:schemeClr>
                </a:solidFill>
                <a:latin typeface="Times New Roman" pitchFamily="18" charset="0"/>
                <a:cs typeface="Times New Roman" pitchFamily="18" charset="0"/>
              </a:rPr>
              <a:t>) и Морган (</a:t>
            </a:r>
            <a:r>
              <a:rPr lang="en-US" sz="1900" dirty="0">
                <a:solidFill>
                  <a:schemeClr val="tx1">
                    <a:lumMod val="75000"/>
                    <a:lumOff val="25000"/>
                  </a:schemeClr>
                </a:solidFill>
                <a:latin typeface="Times New Roman" pitchFamily="18" charset="0"/>
                <a:cs typeface="Times New Roman" pitchFamily="18" charset="0"/>
              </a:rPr>
              <a:t>Morgan</a:t>
            </a:r>
            <a:r>
              <a:rPr lang="ru-RU" sz="1900" dirty="0">
                <a:solidFill>
                  <a:schemeClr val="tx1">
                    <a:lumMod val="75000"/>
                    <a:lumOff val="25000"/>
                  </a:schemeClr>
                </a:solidFill>
                <a:latin typeface="Times New Roman" pitchFamily="18" charset="0"/>
                <a:cs typeface="Times New Roman" pitchFamily="18" charset="0"/>
              </a:rPr>
              <a:t>) создали  целые отрасли (например, железные дороги, добыча и переработка нефти, выплавка стали), заложили финансовые основы благополучия страны, вложили средства в освоение просторов Дикого Запада, уничтожили своих конкурентов и передали своим наследникам колоссальные состояния.</a:t>
            </a:r>
          </a:p>
          <a:p>
            <a:pPr marL="0" marR="0" lvl="0" indent="157163"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lang="ru-RU" sz="1200" dirty="0" smtClean="0"/>
          </a:p>
          <a:p>
            <a:pPr marL="0" marR="0" lvl="0" indent="157163" algn="l" defTabSz="914400" rtl="0" eaLnBrk="0" fontAlgn="base" latinLnBrk="0" hangingPunct="0">
              <a:lnSpc>
                <a:spcPct val="100000"/>
              </a:lnSpc>
              <a:spcBef>
                <a:spcPct val="0"/>
              </a:spcBef>
              <a:spcAft>
                <a:spcPct val="0"/>
              </a:spcAft>
              <a:buClrTx/>
              <a:buSzTx/>
              <a:buFontTx/>
              <a:buNone/>
              <a:tabLst/>
            </a:pPr>
            <a:endParaRPr kumimoji="0" lang="ru-RU" sz="120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2" name="Рисунок 1"/>
          <p:cNvPicPr>
            <a:picLocks noChangeAspect="1"/>
          </p:cNvPicPr>
          <p:nvPr/>
        </p:nvPicPr>
        <p:blipFill rotWithShape="1">
          <a:blip r:embed="rId2"/>
          <a:srcRect l="77964" t="21700" r="5892" b="34200"/>
          <a:stretch/>
        </p:blipFill>
        <p:spPr>
          <a:xfrm>
            <a:off x="7020272" y="332656"/>
            <a:ext cx="2015081" cy="3096344"/>
          </a:xfrm>
          <a:prstGeom prst="rect">
            <a:avLst/>
          </a:prstGeom>
        </p:spPr>
      </p:pic>
      <p:pic>
        <p:nvPicPr>
          <p:cNvPr id="3" name="Рисунок 2"/>
          <p:cNvPicPr>
            <a:picLocks noChangeAspect="1"/>
          </p:cNvPicPr>
          <p:nvPr/>
        </p:nvPicPr>
        <p:blipFill rotWithShape="1">
          <a:blip r:embed="rId3"/>
          <a:srcRect l="76775" t="25500" r="5506" b="24101"/>
          <a:stretch/>
        </p:blipFill>
        <p:spPr>
          <a:xfrm>
            <a:off x="7020272" y="3436764"/>
            <a:ext cx="2015081" cy="322413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469215"/>
            <a:ext cx="5472608" cy="5919569"/>
          </a:xfrm>
          <a:prstGeom prst="rect">
            <a:avLst/>
          </a:prstGeom>
        </p:spPr>
        <p:txBody>
          <a:bodyPr wrap="square">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Бароны-разбойники прошлого столетия были большими хитрецами. </a:t>
            </a:r>
            <a:r>
              <a:rPr lang="ru-RU" sz="1900" dirty="0" err="1">
                <a:solidFill>
                  <a:schemeClr val="tx1">
                    <a:lumMod val="75000"/>
                    <a:lumOff val="25000"/>
                  </a:schemeClr>
                </a:solidFill>
                <a:latin typeface="Times New Roman" pitchFamily="18" charset="0"/>
                <a:cs typeface="Times New Roman" pitchFamily="18" charset="0"/>
              </a:rPr>
              <a:t>Дэниел</a:t>
            </a:r>
            <a:r>
              <a:rPr lang="ru-RU" sz="1900" dirty="0">
                <a:solidFill>
                  <a:schemeClr val="tx1">
                    <a:lumMod val="75000"/>
                    <a:lumOff val="25000"/>
                  </a:schemeClr>
                </a:solidFill>
                <a:latin typeface="Times New Roman" pitchFamily="18" charset="0"/>
                <a:cs typeface="Times New Roman" pitchFamily="18" charset="0"/>
              </a:rPr>
              <a:t> </a:t>
            </a:r>
            <a:r>
              <a:rPr lang="ru-RU" sz="1900" dirty="0" err="1">
                <a:solidFill>
                  <a:schemeClr val="tx1">
                    <a:lumMod val="75000"/>
                    <a:lumOff val="25000"/>
                  </a:schemeClr>
                </a:solidFill>
                <a:latin typeface="Times New Roman" pitchFamily="18" charset="0"/>
                <a:cs typeface="Times New Roman" pitchFamily="18" charset="0"/>
              </a:rPr>
              <a:t>Дрю</a:t>
            </a:r>
            <a:r>
              <a:rPr lang="ru-RU" sz="1900" dirty="0">
                <a:solidFill>
                  <a:schemeClr val="tx1">
                    <a:lumMod val="75000"/>
                    <a:lumOff val="25000"/>
                  </a:schemeClr>
                </a:solidFill>
                <a:latin typeface="Times New Roman" pitchFamily="18" charset="0"/>
                <a:cs typeface="Times New Roman" pitchFamily="18" charset="0"/>
              </a:rPr>
              <a:t> (</a:t>
            </a:r>
            <a:r>
              <a:rPr lang="en-US" sz="1900" dirty="0">
                <a:solidFill>
                  <a:schemeClr val="tx1">
                    <a:lumMod val="75000"/>
                    <a:lumOff val="25000"/>
                  </a:schemeClr>
                </a:solidFill>
                <a:latin typeface="Times New Roman" pitchFamily="18" charset="0"/>
                <a:cs typeface="Times New Roman" pitchFamily="18" charset="0"/>
              </a:rPr>
              <a:t>Daniel Drew</a:t>
            </a:r>
            <a:r>
              <a:rPr lang="ru-RU" sz="1900" dirty="0">
                <a:solidFill>
                  <a:schemeClr val="tx1">
                    <a:lumMod val="75000"/>
                    <a:lumOff val="25000"/>
                  </a:schemeClr>
                </a:solidFill>
                <a:latin typeface="Times New Roman" pitchFamily="18" charset="0"/>
                <a:cs typeface="Times New Roman" pitchFamily="18" charset="0"/>
              </a:rPr>
              <a:t>) занимался угоном скота и торговлей лошадьми, владел сетью железных дорог. </a:t>
            </a:r>
            <a:r>
              <a:rPr lang="ru-RU" sz="1900" dirty="0">
                <a:solidFill>
                  <a:schemeClr val="tx1">
                    <a:lumMod val="75000"/>
                    <a:lumOff val="25000"/>
                  </a:schemeClr>
                </a:solidFill>
                <a:latin typeface="Times New Roman" pitchFamily="18" charset="0"/>
                <a:cs typeface="Times New Roman" pitchFamily="18" charset="0"/>
              </a:rPr>
              <a:t>Именно он изобрел прием, который назвали “накачиванием скота</a:t>
            </a:r>
            <a:r>
              <a:rPr lang="ru-RU" sz="1900" dirty="0" smtClean="0">
                <a:solidFill>
                  <a:schemeClr val="tx1">
                    <a:lumMod val="75000"/>
                    <a:lumOff val="25000"/>
                  </a:schemeClr>
                </a:solidFill>
                <a:latin typeface="Times New Roman" pitchFamily="18" charset="0"/>
                <a:cs typeface="Times New Roman" pitchFamily="18" charset="0"/>
              </a:rPr>
              <a:t>”.</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Суть этого приема сводилась к следующему. </a:t>
            </a:r>
            <a:r>
              <a:rPr lang="ru-RU" sz="1900" dirty="0">
                <a:solidFill>
                  <a:schemeClr val="tx1">
                    <a:lumMod val="75000"/>
                    <a:lumOff val="25000"/>
                  </a:schemeClr>
                </a:solidFill>
                <a:latin typeface="Times New Roman" pitchFamily="18" charset="0"/>
                <a:cs typeface="Times New Roman" pitchFamily="18" charset="0"/>
              </a:rPr>
              <a:t>Сначала скотине в течение длительного периода времени не давали воды. </a:t>
            </a:r>
            <a:r>
              <a:rPr lang="ru-RU" sz="1900" dirty="0">
                <a:solidFill>
                  <a:schemeClr val="tx1">
                    <a:lumMod val="75000"/>
                    <a:lumOff val="25000"/>
                  </a:schemeClr>
                </a:solidFill>
                <a:latin typeface="Times New Roman" pitchFamily="18" charset="0"/>
                <a:cs typeface="Times New Roman" pitchFamily="18" charset="0"/>
              </a:rPr>
              <a:t>Затем, когда приходило время отправлять её на скотобойню, у нее вызывали еще большую жажду, подсыпая в корм соль, а непосредственно перед взвешиванием  давали в волю напиться воды. </a:t>
            </a:r>
            <a:endParaRPr lang="ru-RU" sz="1900" dirty="0" smtClean="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Привес </a:t>
            </a:r>
            <a:r>
              <a:rPr lang="ru-RU" sz="1900" dirty="0">
                <a:solidFill>
                  <a:schemeClr val="tx1">
                    <a:lumMod val="75000"/>
                    <a:lumOff val="25000"/>
                  </a:schemeClr>
                </a:solidFill>
                <a:latin typeface="Times New Roman" pitchFamily="18" charset="0"/>
                <a:cs typeface="Times New Roman" pitchFamily="18" charset="0"/>
              </a:rPr>
              <a:t>в результате такого специфического откорма получался просто отменный. </a:t>
            </a:r>
            <a:r>
              <a:rPr lang="ru-RU" sz="1900" dirty="0">
                <a:solidFill>
                  <a:schemeClr val="tx1">
                    <a:lumMod val="75000"/>
                    <a:lumOff val="25000"/>
                  </a:schemeClr>
                </a:solidFill>
                <a:latin typeface="Times New Roman" pitchFamily="18" charset="0"/>
                <a:cs typeface="Times New Roman" pitchFamily="18" charset="0"/>
              </a:rPr>
              <a:t>Впоследствии будущие магнаты подхватили этот интересный почин, распространив его на другие сферы (вспомним, например, методы искусственного "накачивания" стоимости ценных бумаг).</a:t>
            </a:r>
          </a:p>
          <a:p>
            <a:r>
              <a:rPr lang="ru-RU" sz="2000" dirty="0" smtClean="0"/>
              <a:t> </a:t>
            </a:r>
            <a:endParaRPr lang="ru-RU" sz="2000" dirty="0"/>
          </a:p>
        </p:txBody>
      </p:sp>
      <p:pic>
        <p:nvPicPr>
          <p:cNvPr id="3" name="Рисунок 2"/>
          <p:cNvPicPr>
            <a:picLocks noChangeAspect="1"/>
          </p:cNvPicPr>
          <p:nvPr/>
        </p:nvPicPr>
        <p:blipFill rotWithShape="1">
          <a:blip r:embed="rId2"/>
          <a:srcRect l="77168" t="33201" r="5507" b="23400"/>
          <a:stretch/>
        </p:blipFill>
        <p:spPr>
          <a:xfrm>
            <a:off x="6280844" y="980728"/>
            <a:ext cx="2759532" cy="3888432"/>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67827"/>
            <a:ext cx="5904656" cy="6792629"/>
          </a:xfrm>
          <a:prstGeom prst="rect">
            <a:avLst/>
          </a:prstGeom>
        </p:spPr>
        <p:txBody>
          <a:bodyPr wrap="square">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Владельцы железных дорог на американском Западе прославились своей крайней неразборчивостью в средствах. </a:t>
            </a:r>
            <a:r>
              <a:rPr lang="ru-RU" sz="1900" dirty="0">
                <a:solidFill>
                  <a:schemeClr val="tx1">
                    <a:lumMod val="75000"/>
                    <a:lumOff val="25000"/>
                  </a:schemeClr>
                </a:solidFill>
                <a:latin typeface="Times New Roman" pitchFamily="18" charset="0"/>
                <a:cs typeface="Times New Roman" pitchFamily="18" charset="0"/>
              </a:rPr>
              <a:t>Вдоль трансконтинентальных железных дорог предоставлялись огромные земельные наделы из государственной собственности (за это, разумеется, приходилось давать немалые взятки и делать щедрые подношения многочисленным конгрессменам и членам правительства). </a:t>
            </a:r>
            <a:endParaRPr lang="ru-RU" sz="1900" dirty="0" smtClean="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Вскоре </a:t>
            </a:r>
            <a:r>
              <a:rPr lang="ru-RU" sz="1900" dirty="0">
                <a:solidFill>
                  <a:schemeClr val="tx1">
                    <a:lumMod val="75000"/>
                    <a:lumOff val="25000"/>
                  </a:schemeClr>
                </a:solidFill>
                <a:latin typeface="Times New Roman" pitchFamily="18" charset="0"/>
                <a:cs typeface="Times New Roman" pitchFamily="18" charset="0"/>
              </a:rPr>
              <a:t>после окончания Гражданской войны один из таких владельцев железных дорог, </a:t>
            </a:r>
            <a:r>
              <a:rPr lang="ru-RU" sz="1900" dirty="0" err="1">
                <a:solidFill>
                  <a:schemeClr val="tx1">
                    <a:lumMod val="75000"/>
                    <a:lumOff val="25000"/>
                  </a:schemeClr>
                </a:solidFill>
                <a:latin typeface="Times New Roman" pitchFamily="18" charset="0"/>
                <a:cs typeface="Times New Roman" pitchFamily="18" charset="0"/>
              </a:rPr>
              <a:t>Джей</a:t>
            </a:r>
            <a:r>
              <a:rPr lang="ru-RU" sz="1900" dirty="0">
                <a:solidFill>
                  <a:schemeClr val="tx1">
                    <a:lumMod val="75000"/>
                    <a:lumOff val="25000"/>
                  </a:schemeClr>
                </a:solidFill>
                <a:latin typeface="Times New Roman" pitchFamily="18" charset="0"/>
                <a:cs typeface="Times New Roman" pitchFamily="18" charset="0"/>
              </a:rPr>
              <a:t> Гоулд (</a:t>
            </a:r>
            <a:r>
              <a:rPr lang="en-US" sz="1900" dirty="0">
                <a:solidFill>
                  <a:schemeClr val="tx1">
                    <a:lumMod val="75000"/>
                    <a:lumOff val="25000"/>
                  </a:schemeClr>
                </a:solidFill>
                <a:latin typeface="Times New Roman" pitchFamily="18" charset="0"/>
                <a:cs typeface="Times New Roman" pitchFamily="18" charset="0"/>
              </a:rPr>
              <a:t>Jay Gould</a:t>
            </a:r>
            <a:r>
              <a:rPr lang="ru-RU" sz="1900" dirty="0">
                <a:solidFill>
                  <a:schemeClr val="tx1">
                    <a:lumMod val="75000"/>
                    <a:lumOff val="25000"/>
                  </a:schemeClr>
                </a:solidFill>
                <a:latin typeface="Times New Roman" pitchFamily="18" charset="0"/>
                <a:cs typeface="Times New Roman" pitchFamily="18" charset="0"/>
              </a:rPr>
              <a:t>), попытался прибрать к рукам всю золотодобывающую отрасль Соединенных Штатов (а с ней и всю денежную систему государства</a:t>
            </a:r>
            <a:r>
              <a:rPr lang="ru-RU" sz="1900" dirty="0" smtClean="0">
                <a:solidFill>
                  <a:schemeClr val="tx1">
                    <a:lumMod val="75000"/>
                    <a:lumOff val="25000"/>
                  </a:schemeClr>
                </a:solidFill>
                <a:latin typeface="Times New Roman" pitchFamily="18" charset="0"/>
                <a:cs typeface="Times New Roman" pitchFamily="18" charset="0"/>
              </a:rPr>
              <a:t>).</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Впоследствии </a:t>
            </a:r>
            <a:r>
              <a:rPr lang="ru-RU" sz="1900" dirty="0">
                <a:solidFill>
                  <a:schemeClr val="tx1">
                    <a:lumMod val="75000"/>
                    <a:lumOff val="25000"/>
                  </a:schemeClr>
                </a:solidFill>
                <a:latin typeface="Times New Roman" pitchFamily="18" charset="0"/>
                <a:cs typeface="Times New Roman" pitchFamily="18" charset="0"/>
              </a:rPr>
              <a:t>Гоулд занялся рекламированием принадлежащих ему железных дорог. </a:t>
            </a:r>
            <a:r>
              <a:rPr lang="ru-RU" sz="1900" dirty="0">
                <a:solidFill>
                  <a:schemeClr val="tx1">
                    <a:lumMod val="75000"/>
                    <a:lumOff val="25000"/>
                  </a:schemeClr>
                </a:solidFill>
                <a:latin typeface="Times New Roman" pitchFamily="18" charset="0"/>
                <a:cs typeface="Times New Roman" pitchFamily="18" charset="0"/>
              </a:rPr>
              <a:t>Он расписывал свою северную железную дорогу — большую часть года скрытую под снегом - как тропический рай с апельсиновыми рощами, банановыми плантациями и обезьянами. </a:t>
            </a:r>
            <a:endParaRPr lang="ru-RU" sz="1900" dirty="0" smtClean="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К </a:t>
            </a:r>
            <a:r>
              <a:rPr lang="ru-RU" sz="1900" dirty="0">
                <a:solidFill>
                  <a:schemeClr val="tx1">
                    <a:lumMod val="75000"/>
                    <a:lumOff val="25000"/>
                  </a:schemeClr>
                </a:solidFill>
                <a:latin typeface="Times New Roman" pitchFamily="18" charset="0"/>
                <a:cs typeface="Times New Roman" pitchFamily="18" charset="0"/>
              </a:rPr>
              <a:t>концу столетия все эти взятки, подношения, земельные наделы, накачанные водой коровы и фантастические обещания привели к созданию величайшей системы железных дорог в мире.</a:t>
            </a:r>
          </a:p>
        </p:txBody>
      </p:sp>
      <p:pic>
        <p:nvPicPr>
          <p:cNvPr id="3" name="Рисунок 2"/>
          <p:cNvPicPr>
            <a:picLocks noChangeAspect="1"/>
          </p:cNvPicPr>
          <p:nvPr/>
        </p:nvPicPr>
        <p:blipFill rotWithShape="1">
          <a:blip r:embed="rId2"/>
          <a:srcRect l="77562" t="33201" r="5507" b="20600"/>
          <a:stretch/>
        </p:blipFill>
        <p:spPr>
          <a:xfrm>
            <a:off x="6804248" y="1268760"/>
            <a:ext cx="2204973" cy="3384376"/>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9592" y="116632"/>
            <a:ext cx="5444140" cy="7028591"/>
          </a:xfrm>
          <a:prstGeom prst="rect">
            <a:avLst/>
          </a:prstGeom>
          <a:noFill/>
        </p:spPr>
        <p:txBody>
          <a:bodyPr wrap="square" rtlCol="0">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ru-RU" sz="1200" dirty="0" smtClean="0"/>
              <a:t>   </a:t>
            </a:r>
            <a:r>
              <a:rPr lang="ru-RU" sz="1900" dirty="0">
                <a:solidFill>
                  <a:schemeClr val="tx1">
                    <a:lumMod val="75000"/>
                    <a:lumOff val="25000"/>
                  </a:schemeClr>
                </a:solidFill>
                <a:latin typeface="Times New Roman" pitchFamily="18" charset="0"/>
                <a:cs typeface="Times New Roman" pitchFamily="18" charset="0"/>
              </a:rPr>
              <a:t>    Джон Д. Рокфеллер — типичный монополист XIX столетия. Он решил сколотить состояние на тогда еще только зарождающейся нефтяной промышленности, начав с организации нефтеперерабатывающих заводов. </a:t>
            </a:r>
            <a:r>
              <a:rPr lang="ru-RU" sz="1900" dirty="0">
                <a:solidFill>
                  <a:schemeClr val="tx1">
                    <a:lumMod val="75000"/>
                    <a:lumOff val="25000"/>
                  </a:schemeClr>
                </a:solidFill>
                <a:latin typeface="Times New Roman" pitchFamily="18" charset="0"/>
                <a:cs typeface="Times New Roman" pitchFamily="18" charset="0"/>
              </a:rPr>
              <a:t>Рокфеллер был весьма педантичным менеджером и мечтал привнести "порядок" в дикие нравы, царившие в отношениях между предпринимателями. </a:t>
            </a:r>
            <a:endParaRPr lang="ru-RU" sz="1900" dirty="0" smtClean="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Он </a:t>
            </a:r>
            <a:r>
              <a:rPr lang="ru-RU" sz="1900" dirty="0">
                <a:solidFill>
                  <a:schemeClr val="tx1">
                    <a:lumMod val="75000"/>
                    <a:lumOff val="25000"/>
                  </a:schemeClr>
                </a:solidFill>
                <a:latin typeface="Times New Roman" pitchFamily="18" charset="0"/>
                <a:cs typeface="Times New Roman" pitchFamily="18" charset="0"/>
              </a:rPr>
              <a:t>скупил предприятия многих своих конкурентов и значительно усилил свою власть в нефтеперерабатывающей отрасли, убелив владельцев железных дорог предоставлять ему значительные скидки и передавать информацию о его конкурентах Когда в ряды конкурентов удалось внести смятение. </a:t>
            </a:r>
            <a:r>
              <a:rPr lang="ru-RU" sz="1900" dirty="0">
                <a:solidFill>
                  <a:schemeClr val="tx1">
                    <a:lumMod val="75000"/>
                    <a:lumOff val="25000"/>
                  </a:schemeClr>
                </a:solidFill>
                <a:latin typeface="Times New Roman" pitchFamily="18" charset="0"/>
                <a:cs typeface="Times New Roman" pitchFamily="18" charset="0"/>
              </a:rPr>
              <a:t>Рокфеллер отказался перерабатывать их нефть, иногда даже сливая ее на землю. К 1878 году Рокфеллер контролировал 95% всех трубопроводов нефтеперерабатывающих заводов в Соединенных Штатах. Цены были достаточно высоки и стабильны, разрушительной конкуренции был положен конец, и восторжествовала монополия.</a:t>
            </a:r>
          </a:p>
          <a:p>
            <a:r>
              <a:rPr lang="ru-RU" sz="1200" i="1" dirty="0" smtClean="0">
                <a:latin typeface="Times New Roman" pitchFamily="18" charset="0"/>
                <a:cs typeface="Times New Roman" pitchFamily="18" charset="0"/>
              </a:rPr>
              <a:t>   </a:t>
            </a:r>
            <a:r>
              <a:rPr lang="ru-RU" sz="1200" dirty="0" smtClean="0">
                <a:latin typeface="Times New Roman" pitchFamily="18" charset="0"/>
                <a:cs typeface="Times New Roman" pitchFamily="18" charset="0"/>
              </a:rPr>
              <a:t>     </a:t>
            </a:r>
            <a:endParaRPr lang="ru-RU" sz="2000" dirty="0" smtClean="0">
              <a:latin typeface="Times New Roman" pitchFamily="18" charset="0"/>
              <a:cs typeface="Times New Roman" pitchFamily="18" charset="0"/>
            </a:endParaRPr>
          </a:p>
          <a:p>
            <a:pPr algn="just"/>
            <a:r>
              <a:rPr lang="ru-RU" sz="2000" i="1" dirty="0" smtClean="0">
                <a:latin typeface="Times New Roman" pitchFamily="18" charset="0"/>
                <a:cs typeface="Times New Roman" pitchFamily="18" charset="0"/>
              </a:rPr>
              <a:t>        </a:t>
            </a:r>
            <a:endParaRPr lang="ru-RU" sz="1200" dirty="0">
              <a:latin typeface="Times New Roman" pitchFamily="18" charset="0"/>
              <a:cs typeface="Times New Roman" pitchFamily="18" charset="0"/>
            </a:endParaRPr>
          </a:p>
        </p:txBody>
      </p:sp>
      <p:pic>
        <p:nvPicPr>
          <p:cNvPr id="2" name="Рисунок 1"/>
          <p:cNvPicPr>
            <a:picLocks noChangeAspect="1"/>
          </p:cNvPicPr>
          <p:nvPr/>
        </p:nvPicPr>
        <p:blipFill rotWithShape="1">
          <a:blip r:embed="rId2"/>
          <a:srcRect l="77562" t="21301" r="5507" b="33900"/>
          <a:stretch/>
        </p:blipFill>
        <p:spPr>
          <a:xfrm>
            <a:off x="6335730" y="1124744"/>
            <a:ext cx="2806062" cy="4176464"/>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340768"/>
            <a:ext cx="8143932" cy="3378361"/>
          </a:xfrm>
          <a:prstGeom prst="rect">
            <a:avLst/>
          </a:prstGeom>
        </p:spPr>
        <p:txBody>
          <a:bodyPr wrap="square">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en-US" dirty="0" smtClean="0">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Чтобы обеспечить контроль над своим альянсом, Рокфеллер изобрел замечательный механизм. </a:t>
            </a:r>
            <a:r>
              <a:rPr lang="ru-RU" sz="1900" dirty="0">
                <a:solidFill>
                  <a:schemeClr val="tx1">
                    <a:lumMod val="75000"/>
                    <a:lumOff val="25000"/>
                  </a:schemeClr>
                </a:solidFill>
                <a:latin typeface="Times New Roman" pitchFamily="18" charset="0"/>
                <a:cs typeface="Times New Roman" pitchFamily="18" charset="0"/>
              </a:rPr>
              <a:t>Речь идет о "тресте", когда держатели акций передают свои акции "доверительным собственникам", которые контролируют соответствующую отрасль с целью максимизации прибыли. </a:t>
            </a:r>
            <a:endParaRPr lang="ru-RU" sz="1900" dirty="0" smtClean="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smtClean="0">
                <a:solidFill>
                  <a:schemeClr val="tx1">
                    <a:lumMod val="75000"/>
                    <a:lumOff val="25000"/>
                  </a:schemeClr>
                </a:solidFill>
                <a:latin typeface="Times New Roman" pitchFamily="18" charset="0"/>
                <a:cs typeface="Times New Roman" pitchFamily="18" charset="0"/>
              </a:rPr>
              <a:t>Примеру </a:t>
            </a:r>
            <a:r>
              <a:rPr lang="en-US" sz="1900" dirty="0">
                <a:solidFill>
                  <a:schemeClr val="tx1">
                    <a:lumMod val="75000"/>
                    <a:lumOff val="25000"/>
                  </a:schemeClr>
                </a:solidFill>
                <a:latin typeface="Times New Roman" pitchFamily="18" charset="0"/>
                <a:cs typeface="Times New Roman" pitchFamily="18" charset="0"/>
              </a:rPr>
              <a:t>Standard Oil Trans </a:t>
            </a:r>
            <a:r>
              <a:rPr lang="ru-RU" sz="1900" dirty="0">
                <a:solidFill>
                  <a:schemeClr val="tx1">
                    <a:lumMod val="75000"/>
                    <a:lumOff val="25000"/>
                  </a:schemeClr>
                </a:solidFill>
                <a:latin typeface="Times New Roman" pitchFamily="18" charset="0"/>
                <a:cs typeface="Times New Roman" pitchFamily="18" charset="0"/>
              </a:rPr>
              <a:t>последовали другие, и вскоре тресты появились  в отраслях, занимающихся производством керосина, сахара, виски, свинца, соли и стали. Эти результаты до такой степени расстроили аграриев и популистов, что вскоре на свет появились несколько антитрестовских законов. Следствием первой великой победы прогрессистов над "большим бизнесом" стало прекращение деятельности </a:t>
            </a:r>
            <a:r>
              <a:rPr lang="en-US" sz="1900" dirty="0">
                <a:solidFill>
                  <a:schemeClr val="tx1">
                    <a:lumMod val="75000"/>
                    <a:lumOff val="25000"/>
                  </a:schemeClr>
                </a:solidFill>
                <a:latin typeface="Times New Roman" pitchFamily="18" charset="0"/>
                <a:cs typeface="Times New Roman" pitchFamily="18" charset="0"/>
              </a:rPr>
              <a:t>Standard Oil Trans</a:t>
            </a:r>
            <a:r>
              <a:rPr lang="ru-RU" sz="1900" dirty="0">
                <a:solidFill>
                  <a:schemeClr val="tx1">
                    <a:lumMod val="75000"/>
                    <a:lumOff val="25000"/>
                  </a:schemeClr>
                </a:solidFill>
                <a:latin typeface="Times New Roman" pitchFamily="18" charset="0"/>
                <a:cs typeface="Times New Roman" pitchFamily="18" charset="0"/>
              </a:rPr>
              <a:t>  в 1910 году.</a:t>
            </a:r>
            <a:endParaRPr lang="ru-RU" sz="1900" dirty="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34836" y="188640"/>
            <a:ext cx="7274327" cy="7076296"/>
          </a:xfrm>
          <a:prstGeom prst="rect">
            <a:avLst/>
          </a:prstGeom>
        </p:spPr>
        <p:txBody>
          <a:bodyPr wrap="square">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Великие монополии принесли великое три </a:t>
            </a:r>
            <a:r>
              <a:rPr lang="ru-RU" sz="1900" dirty="0" smtClean="0">
                <a:solidFill>
                  <a:schemeClr val="tx1">
                    <a:lumMod val="75000"/>
                    <a:lumOff val="25000"/>
                  </a:schemeClr>
                </a:solidFill>
                <a:latin typeface="Times New Roman" pitchFamily="18" charset="0"/>
                <a:cs typeface="Times New Roman" pitchFamily="18" charset="0"/>
              </a:rPr>
              <a:t>миллионера. </a:t>
            </a:r>
            <a:r>
              <a:rPr lang="ru-RU" sz="1900" dirty="0">
                <a:solidFill>
                  <a:schemeClr val="tx1">
                    <a:lumMod val="75000"/>
                    <a:lumOff val="25000"/>
                  </a:schemeClr>
                </a:solidFill>
                <a:latin typeface="Times New Roman" pitchFamily="18" charset="0"/>
                <a:cs typeface="Times New Roman" pitchFamily="18" charset="0"/>
              </a:rPr>
              <a:t>В то  время как в 1861 году в Соединенных Штатах было всего три миллионера в 1900 году их было уже 4000 (1 миллион долларов на рубеже столетий равнялся почти 100 миллионам долларов в наши дни). </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Великое богатство в свою очередь породило так называемое "показное потребление" (этот термин ввел в экономику </a:t>
            </a:r>
            <a:r>
              <a:rPr lang="ru-RU" sz="1900" dirty="0" err="1">
                <a:solidFill>
                  <a:schemeClr val="tx1">
                    <a:lumMod val="75000"/>
                    <a:lumOff val="25000"/>
                  </a:schemeClr>
                </a:solidFill>
                <a:latin typeface="Times New Roman" pitchFamily="18" charset="0"/>
                <a:cs typeface="Times New Roman" pitchFamily="18" charset="0"/>
              </a:rPr>
              <a:t>Торстен</a:t>
            </a:r>
            <a:r>
              <a:rPr lang="ru-RU" sz="1900" dirty="0">
                <a:solidFill>
                  <a:schemeClr val="tx1">
                    <a:lumMod val="75000"/>
                    <a:lumOff val="25000"/>
                  </a:schemeClr>
                </a:solidFill>
                <a:latin typeface="Times New Roman" pitchFamily="18" charset="0"/>
                <a:cs typeface="Times New Roman" pitchFamily="18" charset="0"/>
              </a:rPr>
              <a:t> </a:t>
            </a:r>
            <a:r>
              <a:rPr lang="ru-RU" sz="1900" dirty="0" err="1">
                <a:solidFill>
                  <a:schemeClr val="tx1">
                    <a:lumMod val="75000"/>
                    <a:lumOff val="25000"/>
                  </a:schemeClr>
                </a:solidFill>
                <a:latin typeface="Times New Roman" pitchFamily="18" charset="0"/>
                <a:cs typeface="Times New Roman" pitchFamily="18" charset="0"/>
              </a:rPr>
              <a:t>Веблен</a:t>
            </a:r>
            <a:r>
              <a:rPr lang="ru-RU" sz="1900" dirty="0">
                <a:solidFill>
                  <a:schemeClr val="tx1">
                    <a:lumMod val="75000"/>
                    <a:lumOff val="25000"/>
                  </a:schemeClr>
                </a:solidFill>
                <a:latin typeface="Times New Roman" pitchFamily="18" charset="0"/>
                <a:cs typeface="Times New Roman" pitchFamily="18" charset="0"/>
              </a:rPr>
              <a:t> (</a:t>
            </a:r>
            <a:r>
              <a:rPr lang="en-US" sz="1900" dirty="0" err="1">
                <a:solidFill>
                  <a:schemeClr val="tx1">
                    <a:lumMod val="75000"/>
                    <a:lumOff val="25000"/>
                  </a:schemeClr>
                </a:solidFill>
                <a:latin typeface="Times New Roman" pitchFamily="18" charset="0"/>
                <a:cs typeface="Times New Roman" pitchFamily="18" charset="0"/>
              </a:rPr>
              <a:t>Thorstein</a:t>
            </a:r>
            <a:r>
              <a:rPr lang="en-US" sz="1900" dirty="0">
                <a:solidFill>
                  <a:schemeClr val="tx1">
                    <a:lumMod val="75000"/>
                    <a:lumOff val="25000"/>
                  </a:schemeClr>
                </a:solidFill>
                <a:latin typeface="Times New Roman" pitchFamily="18" charset="0"/>
                <a:cs typeface="Times New Roman" pitchFamily="18" charset="0"/>
              </a:rPr>
              <a:t> Veblen</a:t>
            </a:r>
            <a:r>
              <a:rPr lang="ru-RU" sz="1900" dirty="0">
                <a:solidFill>
                  <a:schemeClr val="tx1">
                    <a:lumMod val="75000"/>
                    <a:lumOff val="25000"/>
                  </a:schemeClr>
                </a:solidFill>
                <a:latin typeface="Times New Roman" pitchFamily="18" charset="0"/>
                <a:cs typeface="Times New Roman" pitchFamily="18" charset="0"/>
              </a:rPr>
              <a:t>) в своей книге </a:t>
            </a:r>
            <a:r>
              <a:rPr lang="en-US" sz="1900" dirty="0">
                <a:solidFill>
                  <a:schemeClr val="tx1">
                    <a:lumMod val="75000"/>
                    <a:lumOff val="25000"/>
                  </a:schemeClr>
                </a:solidFill>
                <a:latin typeface="Times New Roman" pitchFamily="18" charset="0"/>
                <a:cs typeface="Times New Roman" pitchFamily="18" charset="0"/>
              </a:rPr>
              <a:t>The Theory of the Leisure Class</a:t>
            </a:r>
            <a:r>
              <a:rPr lang="ru-RU" sz="1900" dirty="0">
                <a:solidFill>
                  <a:schemeClr val="tx1">
                    <a:lumMod val="75000"/>
                    <a:lumOff val="25000"/>
                  </a:schemeClr>
                </a:solidFill>
                <a:latin typeface="Times New Roman" pitchFamily="18" charset="0"/>
                <a:cs typeface="Times New Roman" pitchFamily="18" charset="0"/>
              </a:rPr>
              <a:t>, 1899). Подобно европейской церковной и аристократической знати предыдущего века, американские магнаты жаждали обратить свои богатства в нетленные ценности. Богатства тратились на постройку царских дворцов, таких как "Мраморный дом", который все еще радует глаз в Ньюпорте (шт. Род-Айленд), на покупку обширных коллекций произведений искусства, которыми славятся американские музеи, например Музей искусств "Метрополитен" в Нью-Йорке, и на основание различных фондов и университетов, таких, которые названы в честь Стэнфорда (</a:t>
            </a:r>
            <a:r>
              <a:rPr lang="en-US" sz="1900" dirty="0">
                <a:solidFill>
                  <a:schemeClr val="tx1">
                    <a:lumMod val="75000"/>
                    <a:lumOff val="25000"/>
                  </a:schemeClr>
                </a:solidFill>
                <a:latin typeface="Times New Roman" pitchFamily="18" charset="0"/>
                <a:cs typeface="Times New Roman" pitchFamily="18" charset="0"/>
              </a:rPr>
              <a:t>Stanford</a:t>
            </a:r>
            <a:r>
              <a:rPr lang="ru-RU" sz="1900" dirty="0">
                <a:solidFill>
                  <a:schemeClr val="tx1">
                    <a:lumMod val="75000"/>
                    <a:lumOff val="25000"/>
                  </a:schemeClr>
                </a:solidFill>
                <a:latin typeface="Times New Roman" pitchFamily="18" charset="0"/>
                <a:cs typeface="Times New Roman" pitchFamily="18" charset="0"/>
              </a:rPr>
              <a:t>), Карнеги </a:t>
            </a:r>
            <a:r>
              <a:rPr lang="ru-RU" sz="1900" dirty="0" err="1">
                <a:solidFill>
                  <a:schemeClr val="tx1">
                    <a:lumMod val="75000"/>
                    <a:lumOff val="25000"/>
                  </a:schemeClr>
                </a:solidFill>
                <a:latin typeface="Times New Roman" pitchFamily="18" charset="0"/>
                <a:cs typeface="Times New Roman" pitchFamily="18" charset="0"/>
              </a:rPr>
              <a:t>Меллона</a:t>
            </a:r>
            <a:r>
              <a:rPr lang="ru-RU" sz="1900" dirty="0">
                <a:solidFill>
                  <a:schemeClr val="tx1">
                    <a:lumMod val="75000"/>
                    <a:lumOff val="25000"/>
                  </a:schemeClr>
                </a:solidFill>
                <a:latin typeface="Times New Roman" pitchFamily="18" charset="0"/>
                <a:cs typeface="Times New Roman" pitchFamily="18" charset="0"/>
              </a:rPr>
              <a:t> (</a:t>
            </a:r>
            <a:r>
              <a:rPr lang="en-US" sz="1900" dirty="0">
                <a:solidFill>
                  <a:schemeClr val="tx1">
                    <a:lumMod val="75000"/>
                    <a:lumOff val="25000"/>
                  </a:schemeClr>
                </a:solidFill>
                <a:latin typeface="Times New Roman" pitchFamily="18" charset="0"/>
                <a:cs typeface="Times New Roman" pitchFamily="18" charset="0"/>
              </a:rPr>
              <a:t>Mellon</a:t>
            </a:r>
            <a:r>
              <a:rPr lang="ru-RU" sz="1900" dirty="0">
                <a:solidFill>
                  <a:schemeClr val="tx1">
                    <a:lumMod val="75000"/>
                    <a:lumOff val="25000"/>
                  </a:schemeClr>
                </a:solidFill>
                <a:latin typeface="Times New Roman" pitchFamily="18" charset="0"/>
                <a:cs typeface="Times New Roman" pitchFamily="18" charset="0"/>
              </a:rPr>
              <a:t>) и Рокфеллера. Многие годы спустя после распада этих частных монополий или приобретения их конкурентами и многие годы спустя после того, как их богатство было "промотано" наследниками или преувеличено последующими поколениями предпринимателей, филантропическое наследие баронов-разбойников по-прежнему составляет основу американского искусства, науки и образования</a:t>
            </a:r>
          </a:p>
          <a:p>
            <a:pPr algn="just"/>
            <a:r>
              <a:rPr lang="ru-RU"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1115616" y="62293"/>
            <a:ext cx="7776864" cy="67957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46050" algn="l" defTabSz="914400" rtl="0" eaLnBrk="1" fontAlgn="base" latinLnBrk="0" hangingPunct="1">
              <a:lnSpc>
                <a:spcPct val="100000"/>
              </a:lnSpc>
              <a:spcBef>
                <a:spcPct val="0"/>
              </a:spcBef>
              <a:spcAft>
                <a:spcPct val="0"/>
              </a:spcAft>
              <a:buClrTx/>
              <a:buSzTx/>
              <a:buFontTx/>
              <a:buNone/>
              <a:tabLst/>
            </a:pPr>
            <a:r>
              <a:rPr kumimoji="0" lang="ru-RU" sz="20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РЕЗЮМЕ</a:t>
            </a:r>
            <a:endParaRPr kumimoji="0" lang="en-US" sz="20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146050" algn="l" defTabSz="914400" rtl="0" eaLnBrk="0" fontAlgn="base" latinLnBrk="0" hangingPunct="0">
              <a:lnSpc>
                <a:spcPct val="100000"/>
              </a:lnSpc>
              <a:spcBef>
                <a:spcPct val="0"/>
              </a:spcBef>
              <a:spcAft>
                <a:spcPct val="0"/>
              </a:spcAft>
              <a:buClrTx/>
              <a:buSzTx/>
              <a:buFontTx/>
              <a:buNone/>
              <a:tabLst/>
            </a:pPr>
            <a:endParaRPr kumimoji="0" lang="ru-RU" sz="900" b="1"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146050" algn="l" defTabSz="914400" rtl="0" eaLnBrk="0" fontAlgn="base" latinLnBrk="0" hangingPunct="0">
              <a:lnSpc>
                <a:spcPct val="100000"/>
              </a:lnSpc>
              <a:spcBef>
                <a:spcPct val="0"/>
              </a:spcBef>
              <a:spcAft>
                <a:spcPct val="0"/>
              </a:spcAft>
              <a:buClrTx/>
              <a:buSzTx/>
              <a:buFontTx/>
              <a:buNone/>
              <a:tabLst/>
            </a:pPr>
            <a:r>
              <a:rPr kumimoji="0" lang="ru-RU" sz="2000" b="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Виды несовершенной конкуренции</a:t>
            </a:r>
            <a:endParaRPr kumimoji="0" lang="en-US" sz="2000" b="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146050" algn="l" defTabSz="914400" rtl="0" eaLnBrk="0" fontAlgn="base" latinLnBrk="0" hangingPunct="0">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en-US" sz="1900" dirty="0">
                <a:solidFill>
                  <a:schemeClr val="tx1">
                    <a:lumMod val="75000"/>
                    <a:lumOff val="25000"/>
                  </a:schemeClr>
                </a:solidFill>
                <a:latin typeface="Times New Roman" pitchFamily="18" charset="0"/>
                <a:cs typeface="Times New Roman" pitchFamily="18" charset="0"/>
              </a:rPr>
              <a:t>1. </a:t>
            </a:r>
            <a:r>
              <a:rPr lang="ru-RU" sz="1900" dirty="0">
                <a:solidFill>
                  <a:schemeClr val="tx1">
                    <a:lumMod val="75000"/>
                    <a:lumOff val="25000"/>
                  </a:schemeClr>
                </a:solidFill>
                <a:latin typeface="Times New Roman" pitchFamily="18" charset="0"/>
                <a:cs typeface="Times New Roman" pitchFamily="18" charset="0"/>
              </a:rPr>
              <a:t>Любая современная рыночная структура оказывается на том или ином участке спектра между совершенной конкуренцией и чистой монополией. В условиях несовершенной конкуренции предприятие может в какой-то мере контролировать цену, о чем свидетельствует отрицательный наклон кривой спроса на его продукцию.</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endParaRPr lang="en-US" sz="1900" dirty="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2. Основными видами рыночных структур являются: монополия, при которой одно предприятие производит весь объем выпуска данной отрасли: олигополия, при которой в отрасли осуществляет свою деятельность небольшое число продавцов похожего или дифференцированного товара; монополистическая конкуренция, когда множество мелких предприятий производит аналогичные, но в некоторой степени дифференцированные продукты; совершенная конкуренция, при которой множество мелких предприятий производит аналогичные продукты, в первых трех случаях кривые спроса имеют отрицательный наклон.</a:t>
            </a:r>
            <a:endParaRPr lang="en-US" sz="1900" dirty="0">
              <a:solidFill>
                <a:schemeClr val="tx1">
                  <a:lumMod val="75000"/>
                  <a:lumOff val="25000"/>
                </a:schemeClr>
              </a:solidFill>
              <a:latin typeface="Times New Roman" pitchFamily="18" charset="0"/>
              <a:cs typeface="Times New Roman" pitchFamily="18" charset="0"/>
            </a:endParaRPr>
          </a:p>
          <a:p>
            <a:pPr marL="0" marR="0" lvl="0" indent="146050" algn="just" defTabSz="914400" rtl="0" eaLnBrk="0" fontAlgn="base" latinLnBrk="0" hangingPunct="0">
              <a:lnSpc>
                <a:spcPct val="100000"/>
              </a:lnSpc>
              <a:spcBef>
                <a:spcPct val="0"/>
              </a:spcBef>
              <a:spcAft>
                <a:spcPct val="0"/>
              </a:spcAft>
              <a:buClrTx/>
              <a:buSzTx/>
              <a:tabLst/>
            </a:pPr>
            <a:endParaRPr kumimoji="0" lang="ru-RU" sz="2000" b="0" u="none" strike="noStrike" cap="none" normalizeH="0" baseline="0" dirty="0" smtClean="0">
              <a:ln>
                <a:noFill/>
              </a:ln>
              <a:solidFill>
                <a:schemeClr val="tx1"/>
              </a:solidFill>
              <a:effectLst/>
              <a:latin typeface="Times New Roman" pitchFamily="18" charset="0"/>
              <a:cs typeface="Times New Roman" pitchFamily="18" charset="0"/>
            </a:endParaRPr>
          </a:p>
          <a:p>
            <a:pPr lvl="0" indent="146050" algn="just" eaLnBrk="0" fontAlgn="base" hangingPunct="0">
              <a:spcBef>
                <a:spcPct val="0"/>
              </a:spcBef>
              <a:spcAft>
                <a:spcPct val="0"/>
              </a:spcAft>
            </a:pPr>
            <a:r>
              <a:rPr kumimoji="0" lang="ru-RU"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lang="ru-RU" sz="2000" dirty="0" smtClean="0">
              <a:latin typeface="Times New Roman" pitchFamily="18" charset="0"/>
              <a:cs typeface="Times New Roman" pitchFamily="18" charset="0"/>
            </a:endParaRPr>
          </a:p>
          <a:p>
            <a:pPr marL="0" marR="0" lvl="0" indent="146050" algn="l"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cs typeface="Times New Roman" pitchFamily="18" charset="0"/>
            </a:endParaRPr>
          </a:p>
          <a:p>
            <a:r>
              <a:rPr lang="ru-RU" sz="1200" b="1" cap="small" dirty="0" smtClean="0">
                <a:latin typeface="Times New Roman" pitchFamily="18" charset="0"/>
                <a:cs typeface="Times New Roman" pitchFamily="18" charset="0"/>
              </a:rPr>
              <a:t>    </a:t>
            </a:r>
            <a:r>
              <a:rPr lang="ru-RU" sz="1200" cap="small" dirty="0" smtClean="0">
                <a:latin typeface="Times New Roman" pitchFamily="18" charset="0"/>
                <a:cs typeface="Times New Roman" pitchFamily="18" charset="0"/>
              </a:rPr>
              <a:t>     </a:t>
            </a:r>
            <a:endParaRPr lang="ru-RU" sz="1200" dirty="0" smtClean="0">
              <a:latin typeface="Times New Roman" pitchFamily="18" charset="0"/>
              <a:cs typeface="Times New Roman" pitchFamily="18" charset="0"/>
            </a:endParaRPr>
          </a:p>
          <a:p>
            <a:pPr marL="0" marR="0" lvl="0" indent="146050" algn="l" defTabSz="914400" rtl="0" eaLnBrk="0" fontAlgn="base" latinLnBrk="0" hangingPunct="0">
              <a:lnSpc>
                <a:spcPct val="100000"/>
              </a:lnSpc>
              <a:spcBef>
                <a:spcPct val="0"/>
              </a:spcBef>
              <a:spcAft>
                <a:spcPct val="0"/>
              </a:spcAft>
              <a:buClrTx/>
              <a:buSzTx/>
              <a:buFontTx/>
              <a:buNone/>
              <a:tabLst/>
            </a:pPr>
            <a:endParaRPr kumimoji="0" lang="ru-RU" sz="120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268760"/>
            <a:ext cx="8572560" cy="4046749"/>
          </a:xfrm>
          <a:prstGeom prst="rect">
            <a:avLst/>
          </a:prstGeom>
        </p:spPr>
        <p:txBody>
          <a:bodyPr wrap="square">
            <a:spAutoFit/>
          </a:bodyPr>
          <a:lstStyle/>
          <a:p>
            <a:pPr marL="342900" lvl="0" indent="-342900" algn="just" defTabSz="457200" fontAlgn="base">
              <a:lnSpc>
                <a:spcPct val="90000"/>
              </a:lnSpc>
              <a:spcBef>
                <a:spcPts val="1000"/>
              </a:spcBef>
              <a:spcAft>
                <a:spcPct val="0"/>
              </a:spcAft>
              <a:buClr>
                <a:schemeClr val="accent1"/>
              </a:buClr>
              <a:buFont typeface="Wingdings 3" charset="2"/>
              <a:buChar char=""/>
            </a:pPr>
            <a:r>
              <a:rPr lang="ru-RU" sz="2000" dirty="0" smtClean="0">
                <a:latin typeface="Times New Roman" pitchFamily="18" charset="0"/>
                <a:ea typeface="Times New Roman" pitchFamily="18" charset="0"/>
                <a:cs typeface="Times New Roman" pitchFamily="18" charset="0"/>
              </a:rPr>
              <a:t>3</a:t>
            </a:r>
            <a:r>
              <a:rPr lang="ru-RU" sz="1900" dirty="0">
                <a:solidFill>
                  <a:schemeClr val="tx1">
                    <a:lumMod val="75000"/>
                    <a:lumOff val="25000"/>
                  </a:schemeClr>
                </a:solidFill>
                <a:latin typeface="Times New Roman" pitchFamily="18" charset="0"/>
                <a:cs typeface="Times New Roman" pitchFamily="18" charset="0"/>
              </a:rPr>
              <a:t>. Положительный эффект масштаба производства или убывающие средние издержки являются основными причинами несовершенной конкуренции. Если предприятия имеют возможность снизить издержки при увеличении объема выпуска, это приводит к нарушению совершенной конкуренции, так как более рациональным становится существование в отрасли небольшого минимальный аффективный размер предприятия сравним с размерами национального количества предприятий. Если и регионального рынка, фактор издержек приводит к несовершенной конкуренции.</a:t>
            </a:r>
            <a:endParaRPr lang="en-US" sz="1900" dirty="0">
              <a:solidFill>
                <a:schemeClr val="tx1">
                  <a:lumMod val="75000"/>
                  <a:lumOff val="25000"/>
                </a:schemeClr>
              </a:solidFill>
              <a:latin typeface="Times New Roman" pitchFamily="18" charset="0"/>
              <a:cs typeface="Times New Roman" pitchFamily="18" charset="0"/>
            </a:endParaRPr>
          </a:p>
          <a:p>
            <a:pPr marL="342900" lvl="0" indent="-342900" algn="just" defTabSz="457200" fontAlgn="base">
              <a:lnSpc>
                <a:spcPct val="90000"/>
              </a:lnSpc>
              <a:spcBef>
                <a:spcPts val="1000"/>
              </a:spcBef>
              <a:spcAft>
                <a:spcPct val="0"/>
              </a:spcAft>
              <a:buClr>
                <a:schemeClr val="accent1"/>
              </a:buClr>
              <a:buFont typeface="Wingdings 3" charset="2"/>
              <a:buChar char=""/>
            </a:pPr>
            <a:endParaRPr lang="ru-RU" sz="1900" dirty="0">
              <a:solidFill>
                <a:schemeClr val="tx1">
                  <a:lumMod val="75000"/>
                  <a:lumOff val="25000"/>
                </a:schemeClr>
              </a:solidFill>
              <a:latin typeface="Times New Roman" pitchFamily="18" charset="0"/>
              <a:cs typeface="Times New Roman" pitchFamily="18" charset="0"/>
            </a:endParaRPr>
          </a:p>
          <a:p>
            <a:pPr marL="342900" lvl="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4. Помимо убывающих издержек, другими причинами проявления несовершенной конкуренции являются барьеры вступления в отрасль в форме правовых ограничений (патенты или вмешательство государства), высоких издержек вступления в отрасль, расходов на рекламу и дифференциация продукции.</a:t>
            </a:r>
            <a:endParaRPr lang="ru-RU" sz="1900" dirty="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55576" y="1340768"/>
            <a:ext cx="8229600" cy="4525963"/>
          </a:xfrm>
        </p:spPr>
        <p:txBody>
          <a:bodyPr>
            <a:normAutofit/>
          </a:bodyPr>
          <a:lstStyle/>
          <a:p>
            <a:pPr marL="0" indent="355600" algn="just"/>
            <a:r>
              <a:rPr lang="en-US" sz="2000" dirty="0" smtClean="0">
                <a:latin typeface="Times New Roman" pitchFamily="18" charset="0"/>
                <a:cs typeface="Times New Roman" pitchFamily="18" charset="0"/>
              </a:rPr>
              <a:t>         </a:t>
            </a:r>
            <a:r>
              <a:rPr lang="ru-RU" dirty="0">
                <a:solidFill>
                  <a:schemeClr val="tx1"/>
                </a:solidFill>
                <a:latin typeface="Times New Roman" panose="02020603050405020304" pitchFamily="18" charset="0"/>
                <a:cs typeface="Times New Roman" panose="02020603050405020304" pitchFamily="18" charset="0"/>
              </a:rPr>
              <a:t>Из всех вышеперечисленных товаров один лишь рынок пшеницы подходит под наше строгое определение совершенной конкуренции.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Вся </a:t>
            </a:r>
            <a:r>
              <a:rPr lang="ru-RU" dirty="0">
                <a:solidFill>
                  <a:schemeClr val="tx1"/>
                </a:solidFill>
                <a:latin typeface="Times New Roman" panose="02020603050405020304" pitchFamily="18" charset="0"/>
                <a:cs typeface="Times New Roman" panose="02020603050405020304" pitchFamily="18" charset="0"/>
              </a:rPr>
              <a:t>остальная продукция, от автомобилей до сигарет, не отвечает критериям совершенной конкуренции по одной простой причине: некоторые предприятия в отрасли могут оказывать влияние на цену, изменяя объемы продаж. </a:t>
            </a:r>
            <a:endParaRPr lang="ru-RU" dirty="0" smtClean="0">
              <a:solidFill>
                <a:schemeClr val="tx1"/>
              </a:solidFill>
              <a:latin typeface="Times New Roman" panose="02020603050405020304" pitchFamily="18" charset="0"/>
              <a:cs typeface="Times New Roman" panose="02020603050405020304" pitchFamily="18" charset="0"/>
            </a:endParaRPr>
          </a:p>
          <a:p>
            <a:pPr marL="0" indent="355600" algn="just"/>
            <a:r>
              <a:rPr lang="ru-RU" dirty="0" smtClean="0">
                <a:solidFill>
                  <a:schemeClr val="tx1"/>
                </a:solidFill>
                <a:latin typeface="Times New Roman" panose="02020603050405020304" pitchFamily="18" charset="0"/>
                <a:cs typeface="Times New Roman" panose="02020603050405020304" pitchFamily="18" charset="0"/>
              </a:rPr>
              <a:t>Другими </a:t>
            </a:r>
            <a:r>
              <a:rPr lang="ru-RU" dirty="0">
                <a:solidFill>
                  <a:schemeClr val="tx1"/>
                </a:solidFill>
                <a:latin typeface="Times New Roman" panose="02020603050405020304" pitchFamily="18" charset="0"/>
                <a:cs typeface="Times New Roman" panose="02020603050405020304" pitchFamily="18" charset="0"/>
              </a:rPr>
              <a:t>словами, такие предприятия могут частично контролировать цены на производимый ими товар</a:t>
            </a:r>
            <a:r>
              <a:rPr lang="ru-RU" dirty="0" smtClean="0">
                <a:solidFill>
                  <a:schemeClr val="tx1"/>
                </a:solidFill>
                <a:latin typeface="Times New Roman" panose="02020603050405020304" pitchFamily="18" charset="0"/>
                <a:cs typeface="Times New Roman" panose="02020603050405020304" pitchFamily="18" charset="0"/>
              </a:rPr>
              <a:t>.</a:t>
            </a:r>
          </a:p>
          <a:p>
            <a:pPr marL="0" indent="0" algn="just">
              <a:buNone/>
            </a:pPr>
            <a:endParaRPr lang="ru-RU" dirty="0">
              <a:solidFill>
                <a:schemeClr val="tx1"/>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41" y="3933056"/>
            <a:ext cx="4664317" cy="2627784"/>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8596" y="428604"/>
            <a:ext cx="8501122" cy="5327612"/>
          </a:xfrm>
          <a:prstGeom prst="rect">
            <a:avLst/>
          </a:prstGeom>
        </p:spPr>
        <p:txBody>
          <a:bodyPr wrap="square">
            <a:spAutoFit/>
          </a:bodyPr>
          <a:lstStyle/>
          <a:p>
            <a:r>
              <a:rPr lang="ru-RU" sz="2000" b="1" cap="small" dirty="0" smtClean="0">
                <a:latin typeface="Times New Roman" pitchFamily="18" charset="0"/>
                <a:cs typeface="Times New Roman" pitchFamily="18" charset="0"/>
              </a:rPr>
              <a:t>Предельная выручка и монополия</a:t>
            </a:r>
          </a:p>
          <a:p>
            <a:pPr marL="342900" indent="-342900" algn="just" defTabSz="457200" fontAlgn="base">
              <a:lnSpc>
                <a:spcPct val="90000"/>
              </a:lnSpc>
              <a:spcBef>
                <a:spcPts val="1000"/>
              </a:spcBef>
              <a:spcAft>
                <a:spcPct val="0"/>
              </a:spcAft>
              <a:buClr>
                <a:schemeClr val="accent1"/>
              </a:buClr>
              <a:buFont typeface="Wingdings 3" charset="2"/>
              <a:buChar char=""/>
            </a:pP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5. Мы можем быстро построить кривую общего дохода предприятия, опираясь на кривую спроса. с помощью функции общего дохода, в свою очередь, можно определить предельный доход, который представляет собой прирост дохода от продажи дополнительной единицы продукции. для субъекта несовершенной конкуренции предельный доход ниже цены из-за недополученного дохода от предыдущих единиц выпуска, что происходит в случае, когда предприятие вынуждено снижать цены для того, чтобы продать дополнительную единицу. </a:t>
            </a:r>
          </a:p>
          <a:p>
            <a:pPr marL="342900" indent="-342900" algn="just" defTabSz="457200" fontAlgn="base">
              <a:lnSpc>
                <a:spcPct val="90000"/>
              </a:lnSpc>
              <a:spcBef>
                <a:spcPts val="1000"/>
              </a:spcBef>
              <a:spcAft>
                <a:spcPct val="0"/>
              </a:spcAft>
              <a:buClr>
                <a:schemeClr val="accent1"/>
              </a:buClr>
              <a:buFont typeface="Wingdings 3" charset="2"/>
              <a:buChar char=""/>
            </a:pPr>
            <a:endParaRPr lang="en-US" sz="1900" dirty="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При убывающей функции спроса:</a:t>
            </a:r>
          </a:p>
          <a:p>
            <a:pPr marL="342900" indent="-342900" algn="just" defTabSz="457200" fontAlgn="base">
              <a:lnSpc>
                <a:spcPct val="90000"/>
              </a:lnSpc>
              <a:spcBef>
                <a:spcPts val="1000"/>
              </a:spcBef>
              <a:spcAft>
                <a:spcPct val="0"/>
              </a:spcAft>
              <a:buClr>
                <a:schemeClr val="accent1"/>
              </a:buClr>
              <a:buFont typeface="Wingdings 3" charset="2"/>
              <a:buChar char=""/>
            </a:pP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P=AR &gt; MR= Р — уменьшение дохода от предыдущих </a:t>
            </a:r>
            <a:r>
              <a:rPr lang="en-US" sz="1900" dirty="0">
                <a:solidFill>
                  <a:schemeClr val="tx1">
                    <a:lumMod val="75000"/>
                    <a:lumOff val="25000"/>
                  </a:schemeClr>
                </a:solidFill>
                <a:latin typeface="Times New Roman" pitchFamily="18" charset="0"/>
                <a:cs typeface="Times New Roman" pitchFamily="18" charset="0"/>
              </a:rPr>
              <a:t>q</a:t>
            </a:r>
            <a:r>
              <a:rPr lang="ru-RU" sz="1900" dirty="0">
                <a:solidFill>
                  <a:schemeClr val="tx1">
                    <a:lumMod val="75000"/>
                    <a:lumOff val="25000"/>
                  </a:schemeClr>
                </a:solidFill>
                <a:latin typeface="Times New Roman" pitchFamily="18" charset="0"/>
                <a:cs typeface="Times New Roman" pitchFamily="18" charset="0"/>
              </a:rPr>
              <a:t>.</a:t>
            </a:r>
          </a:p>
          <a:p>
            <a:pPr algn="just"/>
            <a:endParaRPr lang="ru-RU" sz="2000" dirty="0" smtClean="0">
              <a:latin typeface="Times New Roman" pitchFamily="18" charset="0"/>
              <a:cs typeface="Times New Roman" pitchFamily="18" charset="0"/>
            </a:endParaRPr>
          </a:p>
          <a:p>
            <a:r>
              <a:rPr lang="ru-RU" cap="small"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0430" y="642918"/>
            <a:ext cx="184731" cy="369332"/>
          </a:xfrm>
          <a:prstGeom prst="rect">
            <a:avLst/>
          </a:prstGeom>
          <a:noFill/>
        </p:spPr>
        <p:txBody>
          <a:bodyPr wrap="none" rtlCol="0">
            <a:spAutoFit/>
          </a:bodyPr>
          <a:lstStyle/>
          <a:p>
            <a:endParaRPr lang="ru-RU" dirty="0"/>
          </a:p>
        </p:txBody>
      </p:sp>
      <p:sp>
        <p:nvSpPr>
          <p:cNvPr id="18433" name="Rectangle 1"/>
          <p:cNvSpPr>
            <a:spLocks noChangeArrowheads="1"/>
          </p:cNvSpPr>
          <p:nvPr/>
        </p:nvSpPr>
        <p:spPr bwMode="auto">
          <a:xfrm>
            <a:off x="611560" y="1040230"/>
            <a:ext cx="8286808" cy="59595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20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kumimoji="0" lang="ru-RU" sz="120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6. Монополист максимизирует прибыль при MR = МС, т.е. в ситуации, при которой продажа дополнительной единицы продукции приносит прирост дохода, равный издержкам производства этой единицы. Графически это видно на пересечении кривых MR и М</a:t>
            </a:r>
            <a:r>
              <a:rPr lang="en-US" sz="1900" dirty="0">
                <a:solidFill>
                  <a:schemeClr val="tx1">
                    <a:lumMod val="75000"/>
                    <a:lumOff val="25000"/>
                  </a:schemeClr>
                </a:solidFill>
                <a:latin typeface="Times New Roman" pitchFamily="18" charset="0"/>
                <a:cs typeface="Times New Roman" pitchFamily="18" charset="0"/>
              </a:rPr>
              <a:t>C</a:t>
            </a:r>
            <a:r>
              <a:rPr lang="ru-RU" sz="1900" dirty="0">
                <a:solidFill>
                  <a:schemeClr val="tx1">
                    <a:lumMod val="75000"/>
                    <a:lumOff val="25000"/>
                  </a:schemeClr>
                </a:solidFill>
                <a:latin typeface="Times New Roman" pitchFamily="18" charset="0"/>
                <a:cs typeface="Times New Roman" pitchFamily="18" charset="0"/>
              </a:rPr>
              <a:t> либо в точке, в которой наклоны кривых общего дохода и общих издержек равны. В любом из этих случаев условие предельный доход = предельные издержки соответствует равновесному положению максимизации прибыли,</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endParaRPr lang="ru-RU" sz="1900" dirty="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     7. Для субъекта совершенной конкуренции предельная выручка равна цене. Отсюда следует, что максимизирующий прибыль объем выпуска соответствует условию МС=</a:t>
            </a:r>
            <a:r>
              <a:rPr lang="en-US" sz="1900" dirty="0">
                <a:solidFill>
                  <a:schemeClr val="tx1">
                    <a:lumMod val="75000"/>
                    <a:lumOff val="25000"/>
                  </a:schemeClr>
                </a:solidFill>
                <a:latin typeface="Times New Roman" pitchFamily="18" charset="0"/>
                <a:cs typeface="Times New Roman" pitchFamily="18" charset="0"/>
              </a:rPr>
              <a:t>M</a:t>
            </a:r>
            <a:r>
              <a:rPr lang="ru-RU" sz="1900" dirty="0">
                <a:solidFill>
                  <a:schemeClr val="tx1">
                    <a:lumMod val="75000"/>
                    <a:lumOff val="25000"/>
                  </a:schemeClr>
                </a:solidFill>
                <a:latin typeface="Times New Roman" pitchFamily="18" charset="0"/>
                <a:cs typeface="Times New Roman" pitchFamily="18" charset="0"/>
              </a:rPr>
              <a:t>R</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endParaRPr lang="ru-RU" sz="1900" dirty="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     8. Оперируя экономическими категориями, можно прийти к важному принципу предельности, в соответствии с которым в процессе принятия решений следует принимать во внимание будущие предельные издержки и приобретения и игнорировать невозвратные, уже понесенные издержки.</a:t>
            </a:r>
          </a:p>
          <a:p>
            <a:pPr marL="0" marR="0" lvl="0" indent="0" algn="l"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sz="120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20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23728" y="260648"/>
            <a:ext cx="8501122" cy="6101670"/>
          </a:xfrm>
          <a:prstGeom prst="rect">
            <a:avLst/>
          </a:prstGeom>
        </p:spPr>
        <p:txBody>
          <a:bodyPr wrap="square">
            <a:spAutoFit/>
          </a:bodyPr>
          <a:lstStyle/>
          <a:p>
            <a:r>
              <a:rPr lang="ru-RU" sz="2000" b="1" u="sng" cap="small" dirty="0" smtClean="0">
                <a:latin typeface="Times New Roman" pitchFamily="18" charset="0"/>
                <a:cs typeface="Times New Roman" pitchFamily="18" charset="0"/>
              </a:rPr>
              <a:t>КЛЮЧЕВЫЕ ПОНЯТИЯ</a:t>
            </a:r>
            <a:endParaRPr lang="ru-RU" sz="2000" dirty="0" smtClean="0">
              <a:latin typeface="Times New Roman" pitchFamily="18" charset="0"/>
              <a:cs typeface="Times New Roman" pitchFamily="18" charset="0"/>
            </a:endParaRPr>
          </a:p>
          <a:p>
            <a:r>
              <a:rPr lang="ru-RU" b="1" cap="small" dirty="0" smtClean="0"/>
              <a:t> </a:t>
            </a:r>
            <a:endParaRPr lang="ru-RU" dirty="0" smtClean="0"/>
          </a:p>
          <a:p>
            <a:r>
              <a:rPr lang="ru-RU" sz="2000" b="1" dirty="0" smtClean="0">
                <a:latin typeface="Times New Roman" pitchFamily="18" charset="0"/>
                <a:cs typeface="Times New Roman" pitchFamily="18" charset="0"/>
              </a:rPr>
              <a:t>Виды несовершенной конкуренции</a:t>
            </a:r>
            <a:endParaRPr lang="ru-RU" sz="2000" dirty="0" smtClean="0">
              <a:latin typeface="Times New Roman" pitchFamily="18" charset="0"/>
              <a:cs typeface="Times New Roman" pitchFamily="18" charset="0"/>
            </a:endParaRPr>
          </a:p>
          <a:p>
            <a:r>
              <a:rPr lang="ru-RU" sz="2000" cap="small" dirty="0" smtClean="0"/>
              <a:t> </a:t>
            </a:r>
            <a:endParaRPr lang="ru-RU" sz="2000" dirty="0" smtClean="0"/>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Совершенная и несовершенная конкуренция</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Монополия, олигополия, монополистическая конкуренция </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Дифференциация продуктов</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Барьеры вступления (правовые и экономические)</a:t>
            </a:r>
          </a:p>
          <a:p>
            <a:r>
              <a:rPr lang="ru-RU" sz="2000" cap="small" dirty="0" smtClean="0"/>
              <a:t> </a:t>
            </a:r>
            <a:endParaRPr lang="en-US" sz="2000" cap="small" dirty="0" smtClean="0"/>
          </a:p>
          <a:p>
            <a:endParaRPr lang="ru-RU" sz="2000" dirty="0" smtClean="0"/>
          </a:p>
          <a:p>
            <a:r>
              <a:rPr lang="ru-RU" sz="2000" b="1" dirty="0" smtClean="0">
                <a:latin typeface="Times New Roman" pitchFamily="18" charset="0"/>
                <a:cs typeface="Times New Roman" pitchFamily="18" charset="0"/>
              </a:rPr>
              <a:t>Предельный доход и монополия</a:t>
            </a:r>
            <a:endParaRPr lang="ru-RU" sz="2000" dirty="0" smtClean="0">
              <a:latin typeface="Times New Roman" pitchFamily="18" charset="0"/>
              <a:cs typeface="Times New Roman" pitchFamily="18" charset="0"/>
            </a:endParaRPr>
          </a:p>
          <a:p>
            <a:r>
              <a:rPr lang="ru-RU" sz="2000" cap="small" dirty="0" smtClean="0">
                <a:latin typeface="Times New Roman" pitchFamily="18" charset="0"/>
                <a:cs typeface="Times New Roman" pitchFamily="18" charset="0"/>
              </a:rPr>
              <a:t> </a:t>
            </a:r>
            <a:endParaRPr lang="ru-RU" sz="2000" dirty="0" smtClean="0">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Предельный (дополнительный) доход</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MR =МС как условие максимизации прибыли</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MR=P, Р=МС для субъекта совершенной конкуренции </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Естественная монополия </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Принцип предельности</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nvSpPr>
        <p:spPr bwMode="auto">
          <a:xfrm>
            <a:off x="571472" y="155043"/>
            <a:ext cx="8358246" cy="69819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66688" algn="just" defTabSz="914400" rtl="0" eaLnBrk="1" fontAlgn="base" latinLnBrk="0" hangingPunct="1">
              <a:lnSpc>
                <a:spcPct val="100000"/>
              </a:lnSpc>
              <a:spcBef>
                <a:spcPct val="0"/>
              </a:spcBef>
              <a:spcAft>
                <a:spcPct val="0"/>
              </a:spcAft>
              <a:buClrTx/>
              <a:buSzTx/>
              <a:buFontTx/>
              <a:buNone/>
              <a:tabLst/>
            </a:pPr>
            <a:r>
              <a:rPr kumimoji="0" lang="ru-RU" sz="2000" b="1"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ВОПРОСЫ ДЛЯ ОБСУЖДЕНИЯ</a:t>
            </a:r>
          </a:p>
          <a:p>
            <a:pPr marL="0" marR="0" lvl="0" indent="166688" algn="just"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2000" dirty="0" smtClean="0">
                <a:latin typeface="Times New Roman" pitchFamily="18" charset="0"/>
                <a:cs typeface="Times New Roman" pitchFamily="18" charset="0"/>
              </a:rPr>
              <a:t>1. </a:t>
            </a:r>
            <a:r>
              <a:rPr lang="ru-RU" sz="1900" dirty="0">
                <a:solidFill>
                  <a:schemeClr val="tx1">
                    <a:lumMod val="75000"/>
                    <a:lumOff val="25000"/>
                  </a:schemeClr>
                </a:solidFill>
                <a:latin typeface="Times New Roman" pitchFamily="18" charset="0"/>
                <a:cs typeface="Times New Roman" pitchFamily="18" charset="0"/>
              </a:rPr>
              <a:t>Назовите критерии совершенной и несовершенной конкуренции. Какие виды несовершенной конкуренции вы знаете? К какому виду конкуренции вы бы отнесли деятельность компании </a:t>
            </a:r>
            <a:r>
              <a:rPr lang="en-US" sz="1900" dirty="0">
                <a:solidFill>
                  <a:schemeClr val="tx1">
                    <a:lumMod val="75000"/>
                    <a:lumOff val="25000"/>
                  </a:schemeClr>
                </a:solidFill>
                <a:latin typeface="Times New Roman" pitchFamily="18" charset="0"/>
                <a:cs typeface="Times New Roman" pitchFamily="18" charset="0"/>
              </a:rPr>
              <a:t>G</a:t>
            </a:r>
            <a:r>
              <a:rPr lang="ru-RU" sz="1900" dirty="0">
                <a:solidFill>
                  <a:schemeClr val="tx1">
                    <a:lumMod val="75000"/>
                    <a:lumOff val="25000"/>
                  </a:schemeClr>
                </a:solidFill>
                <a:latin typeface="Times New Roman" pitchFamily="18" charset="0"/>
                <a:cs typeface="Times New Roman" pitchFamily="18" charset="0"/>
              </a:rPr>
              <a:t>en</a:t>
            </a:r>
            <a:r>
              <a:rPr lang="en-US" sz="1900" dirty="0">
                <a:solidFill>
                  <a:schemeClr val="tx1">
                    <a:lumMod val="75000"/>
                    <a:lumOff val="25000"/>
                  </a:schemeClr>
                </a:solidFill>
                <a:latin typeface="Times New Roman" pitchFamily="18" charset="0"/>
                <a:cs typeface="Times New Roman" pitchFamily="18" charset="0"/>
              </a:rPr>
              <a:t>e</a:t>
            </a:r>
            <a:r>
              <a:rPr lang="ru-RU" sz="1900" dirty="0">
                <a:solidFill>
                  <a:schemeClr val="tx1">
                    <a:lumMod val="75000"/>
                    <a:lumOff val="25000"/>
                  </a:schemeClr>
                </a:solidFill>
                <a:latin typeface="Times New Roman" pitchFamily="18" charset="0"/>
                <a:cs typeface="Times New Roman" pitchFamily="18" charset="0"/>
              </a:rPr>
              <a:t>ral Motors? Вашу местную</a:t>
            </a: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станцию водоснабжения?</a:t>
            </a: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Фермера Сэма? Ваш колледж или университет?</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endParaRPr lang="ru-RU" sz="1900" dirty="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2. Объясните, почему каждое из приведенных ниже утверждений является ложным. Для каждого из этих утверждений предложите свой собственный, правильный вариант.</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а) Монополист максимизирует доходы, когда МС = Р.</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б) Чем выше эластичность цены, тем выше цена монополиста по сравнению с ее </a:t>
            </a:r>
            <a:r>
              <a:rPr lang="en-US" sz="1900" dirty="0">
                <a:solidFill>
                  <a:schemeClr val="tx1">
                    <a:lumMod val="75000"/>
                    <a:lumOff val="25000"/>
                  </a:schemeClr>
                </a:solidFill>
                <a:latin typeface="Times New Roman" pitchFamily="18" charset="0"/>
                <a:cs typeface="Times New Roman" pitchFamily="18" charset="0"/>
              </a:rPr>
              <a:t>M</a:t>
            </a:r>
            <a:r>
              <a:rPr lang="ru-RU" sz="1900" dirty="0">
                <a:solidFill>
                  <a:schemeClr val="tx1">
                    <a:lumMod val="75000"/>
                    <a:lumOff val="25000"/>
                  </a:schemeClr>
                </a:solidFill>
                <a:latin typeface="Times New Roman" pitchFamily="18" charset="0"/>
                <a:cs typeface="Times New Roman" pitchFamily="18" charset="0"/>
              </a:rPr>
              <a:t>С</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в) Монополисты игнорируют принцип предельности.</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г) Монополисты максимизируют объемы продаж. Таким образом, они производят больше, чем субъекты совершенной конкуренции, а их цены будут ниже.</a:t>
            </a: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endParaRPr lang="ru-RU" sz="1900" dirty="0">
              <a:solidFill>
                <a:schemeClr val="tx1">
                  <a:lumMod val="75000"/>
                  <a:lumOff val="25000"/>
                </a:schemeClr>
              </a:solidFill>
              <a:latin typeface="Times New Roman" pitchFamily="18" charset="0"/>
              <a:cs typeface="Times New Roman" pitchFamily="18" charset="0"/>
            </a:endParaRPr>
          </a:p>
          <a:p>
            <a:pPr marL="342900" marR="0" lvl="0" indent="-342900" algn="just" defTabSz="457200" fontAlgn="base">
              <a:lnSpc>
                <a:spcPct val="90000"/>
              </a:lnSpc>
              <a:spcBef>
                <a:spcPts val="1000"/>
              </a:spcBef>
              <a:spcAft>
                <a:spcPct val="0"/>
              </a:spcAft>
              <a:buClr>
                <a:schemeClr val="accent1"/>
              </a:buClr>
              <a:buSzTx/>
              <a:buFont typeface="Wingdings 3" charset="2"/>
              <a:buChar char=""/>
              <a:tabLst/>
            </a:pPr>
            <a:r>
              <a:rPr lang="ru-RU" sz="1900" dirty="0">
                <a:solidFill>
                  <a:schemeClr val="tx1">
                    <a:lumMod val="75000"/>
                    <a:lumOff val="25000"/>
                  </a:schemeClr>
                </a:solidFill>
                <a:latin typeface="Times New Roman" pitchFamily="18" charset="0"/>
                <a:cs typeface="Times New Roman" pitchFamily="18" charset="0"/>
              </a:rPr>
              <a:t>3. Чему равно численное значение MR, если кривая </a:t>
            </a:r>
            <a:r>
              <a:rPr lang="en-US" sz="1900" dirty="0">
                <a:solidFill>
                  <a:schemeClr val="tx1">
                    <a:lumMod val="75000"/>
                    <a:lumOff val="25000"/>
                  </a:schemeClr>
                </a:solidFill>
                <a:latin typeface="Times New Roman" pitchFamily="18" charset="0"/>
                <a:cs typeface="Times New Roman" pitchFamily="18" charset="0"/>
              </a:rPr>
              <a:t>d</a:t>
            </a:r>
            <a:r>
              <a:rPr lang="ru-RU" sz="1900" dirty="0" err="1">
                <a:solidFill>
                  <a:schemeClr val="tx1">
                    <a:lumMod val="75000"/>
                    <a:lumOff val="25000"/>
                  </a:schemeClr>
                </a:solidFill>
                <a:latin typeface="Times New Roman" pitchFamily="18" charset="0"/>
                <a:cs typeface="Times New Roman" pitchFamily="18" charset="0"/>
              </a:rPr>
              <a:t>d</a:t>
            </a:r>
            <a:r>
              <a:rPr lang="ru-RU" sz="1900" dirty="0">
                <a:solidFill>
                  <a:schemeClr val="tx1">
                    <a:lumMod val="75000"/>
                    <a:lumOff val="25000"/>
                  </a:schemeClr>
                </a:solidFill>
                <a:latin typeface="Times New Roman" pitchFamily="18" charset="0"/>
                <a:cs typeface="Times New Roman" pitchFamily="18" charset="0"/>
              </a:rPr>
              <a:t> имеет единичную эластичность?  Почему вы так думаете?</a:t>
            </a:r>
          </a:p>
          <a:p>
            <a:pPr marL="0" marR="0" lvl="0" indent="166688" algn="just" defTabSz="914400" rtl="0" eaLnBrk="0" fontAlgn="base" latinLnBrk="0" hangingPunct="0">
              <a:lnSpc>
                <a:spcPct val="100000"/>
              </a:lnSpc>
              <a:spcBef>
                <a:spcPct val="0"/>
              </a:spcBef>
              <a:spcAft>
                <a:spcPct val="0"/>
              </a:spcAft>
              <a:buClrTx/>
              <a:buSzTx/>
              <a:buFontTx/>
              <a:buNone/>
              <a:tabLst/>
            </a:pP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166688" algn="just" defTabSz="914400" rtl="0" eaLnBrk="0" fontAlgn="base" latinLnBrk="0" hangingPunct="0">
              <a:lnSpc>
                <a:spcPct val="100000"/>
              </a:lnSpc>
              <a:spcBef>
                <a:spcPct val="0"/>
              </a:spcBef>
              <a:spcAft>
                <a:spcPct val="0"/>
              </a:spcAft>
              <a:buClrTx/>
              <a:buSzTx/>
              <a:buFontTx/>
              <a:buNone/>
              <a:tabLst/>
            </a:pPr>
            <a:endParaRPr kumimoji="0" lang="ru-RU" sz="120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642910" y="494008"/>
            <a:ext cx="8286808" cy="51937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kumimoji="0" lang="ru-RU" sz="120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lang="ru-RU" sz="2000" dirty="0" smtClean="0">
                <a:latin typeface="Times New Roman" pitchFamily="18" charset="0"/>
                <a:ea typeface="Times New Roman" pitchFamily="18" charset="0"/>
                <a:cs typeface="Times New Roman" pitchFamily="18" charset="0"/>
              </a:rPr>
              <a:t>4</a:t>
            </a:r>
            <a:r>
              <a:rPr lang="ru-RU" sz="1900" dirty="0">
                <a:solidFill>
                  <a:schemeClr val="tx1">
                    <a:lumMod val="75000"/>
                    <a:lumOff val="25000"/>
                  </a:schemeClr>
                </a:solidFill>
                <a:latin typeface="Times New Roman" pitchFamily="18" charset="0"/>
                <a:cs typeface="Times New Roman" pitchFamily="18" charset="0"/>
              </a:rPr>
              <a:t>. На приведенном выше рисунке изображено </a:t>
            </a:r>
            <a:r>
              <a:rPr lang="ru-RU" sz="1900" dirty="0" err="1">
                <a:solidFill>
                  <a:schemeClr val="tx1">
                    <a:lumMod val="75000"/>
                    <a:lumOff val="25000"/>
                  </a:schemeClr>
                </a:solidFill>
                <a:latin typeface="Times New Roman" pitchFamily="18" charset="0"/>
                <a:cs typeface="Times New Roman" pitchFamily="18" charset="0"/>
              </a:rPr>
              <a:t>максимизирующее</a:t>
            </a:r>
            <a:r>
              <a:rPr lang="ru-RU" sz="1900" dirty="0">
                <a:solidFill>
                  <a:schemeClr val="tx1">
                    <a:lumMod val="75000"/>
                    <a:lumOff val="25000"/>
                  </a:schemeClr>
                </a:solidFill>
                <a:latin typeface="Times New Roman" pitchFamily="18" charset="0"/>
                <a:cs typeface="Times New Roman" pitchFamily="18" charset="0"/>
              </a:rPr>
              <a:t> прибыль равновесное состояние. Детально объясните, каким образом два разных способа доказывают одни и тот же факт, а именно, что предприятие прекратит увеличивать объем производства, когда дополнительные издержки прироста выпуска уравновешиваются дополнительным доходом     от продажи этого прироста.</a:t>
            </a:r>
          </a:p>
          <a:p>
            <a:pPr marL="342900" indent="-342900" algn="just" defTabSz="457200" fontAlgn="base">
              <a:lnSpc>
                <a:spcPct val="90000"/>
              </a:lnSpc>
              <a:spcBef>
                <a:spcPts val="1000"/>
              </a:spcBef>
              <a:spcAft>
                <a:spcPct val="0"/>
              </a:spcAft>
              <a:buClr>
                <a:schemeClr val="accent1"/>
              </a:buClr>
              <a:buFont typeface="Wingdings 3" charset="2"/>
              <a:buChar char=""/>
            </a:pPr>
            <a:endParaRPr lang="ru-RU" sz="1900" dirty="0">
              <a:solidFill>
                <a:schemeClr val="tx1">
                  <a:lumMod val="75000"/>
                  <a:lumOff val="25000"/>
                </a:schemeClr>
              </a:solidFill>
              <a:latin typeface="Times New Roman" pitchFamily="18" charset="0"/>
              <a:cs typeface="Times New Roman" pitchFamily="18" charset="0"/>
            </a:endParaRP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5. Перерисуйте приведенный выше график для субъекта совершенной конкуренции. Почему кривая </a:t>
            </a:r>
            <a:r>
              <a:rPr lang="en-US" sz="1900" dirty="0">
                <a:solidFill>
                  <a:schemeClr val="tx1">
                    <a:lumMod val="75000"/>
                    <a:lumOff val="25000"/>
                  </a:schemeClr>
                </a:solidFill>
                <a:latin typeface="Times New Roman" pitchFamily="18" charset="0"/>
                <a:cs typeface="Times New Roman" pitchFamily="18" charset="0"/>
              </a:rPr>
              <a:t>d</a:t>
            </a:r>
            <a:r>
              <a:rPr lang="ru-RU" sz="1900" dirty="0" err="1">
                <a:solidFill>
                  <a:schemeClr val="tx1">
                    <a:lumMod val="75000"/>
                    <a:lumOff val="25000"/>
                  </a:schemeClr>
                </a:solidFill>
                <a:latin typeface="Times New Roman" pitchFamily="18" charset="0"/>
                <a:cs typeface="Times New Roman" pitchFamily="18" charset="0"/>
              </a:rPr>
              <a:t>d</a:t>
            </a:r>
            <a:r>
              <a:rPr lang="ru-RU" sz="1900" dirty="0">
                <a:solidFill>
                  <a:schemeClr val="tx1">
                    <a:lumMod val="75000"/>
                    <a:lumOff val="25000"/>
                  </a:schemeClr>
                </a:solidFill>
                <a:latin typeface="Times New Roman" pitchFamily="18" charset="0"/>
                <a:cs typeface="Times New Roman" pitchFamily="18" charset="0"/>
              </a:rPr>
              <a:t>  является горизонтальной? Назовите</a:t>
            </a:r>
          </a:p>
          <a:p>
            <a:pPr marL="34290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причину, по которой горизонтальная кривая </a:t>
            </a:r>
            <a:r>
              <a:rPr lang="en-US" sz="1900" dirty="0">
                <a:solidFill>
                  <a:schemeClr val="tx1">
                    <a:lumMod val="75000"/>
                    <a:lumOff val="25000"/>
                  </a:schemeClr>
                </a:solidFill>
                <a:latin typeface="Times New Roman" pitchFamily="18" charset="0"/>
                <a:cs typeface="Times New Roman" pitchFamily="18" charset="0"/>
              </a:rPr>
              <a:t>d</a:t>
            </a:r>
            <a:r>
              <a:rPr lang="ru-RU" sz="1900" dirty="0" err="1">
                <a:solidFill>
                  <a:schemeClr val="tx1">
                    <a:lumMod val="75000"/>
                    <a:lumOff val="25000"/>
                  </a:schemeClr>
                </a:solidFill>
                <a:latin typeface="Times New Roman" pitchFamily="18" charset="0"/>
                <a:cs typeface="Times New Roman" pitchFamily="18" charset="0"/>
              </a:rPr>
              <a:t>d</a:t>
            </a:r>
            <a:r>
              <a:rPr lang="ru-RU" sz="1900" dirty="0">
                <a:solidFill>
                  <a:schemeClr val="tx1">
                    <a:lumMod val="75000"/>
                    <a:lumOff val="25000"/>
                  </a:schemeClr>
                </a:solidFill>
                <a:latin typeface="Times New Roman" pitchFamily="18" charset="0"/>
                <a:cs typeface="Times New Roman" pitchFamily="18" charset="0"/>
              </a:rPr>
              <a:t> совпадает с линией MR. Затем изобразите как пересечение MR и МС обеспечивает максимизацию прибыли. Почему такое пересечение обеспечивается при соблюдении конкурентного условия MR=P. Теперь перерисуйте график справа применительно к совершенно конкурентному предприятию. Покажите, что в состоянии равновесия, </a:t>
            </a:r>
            <a:r>
              <a:rPr lang="ru-RU" sz="1900" dirty="0" err="1">
                <a:solidFill>
                  <a:schemeClr val="tx1">
                    <a:lumMod val="75000"/>
                    <a:lumOff val="25000"/>
                  </a:schemeClr>
                </a:solidFill>
                <a:latin typeface="Times New Roman" pitchFamily="18" charset="0"/>
                <a:cs typeface="Times New Roman" pitchFamily="18" charset="0"/>
              </a:rPr>
              <a:t>максимизирующем</a:t>
            </a:r>
            <a:r>
              <a:rPr lang="ru-RU" sz="1900" dirty="0">
                <a:solidFill>
                  <a:schemeClr val="tx1">
                    <a:lumMod val="75000"/>
                    <a:lumOff val="25000"/>
                  </a:schemeClr>
                </a:solidFill>
                <a:latin typeface="Times New Roman" pitchFamily="18" charset="0"/>
                <a:cs typeface="Times New Roman" pitchFamily="18" charset="0"/>
              </a:rPr>
              <a:t> прибыль, наклоны кривых TR и ТС этого предприятия совпадают.</a:t>
            </a:r>
          </a:p>
          <a:p>
            <a:r>
              <a:rPr lang="ru-RU" sz="1200" dirty="0" smtClean="0"/>
              <a:t> </a:t>
            </a:r>
          </a:p>
          <a:p>
            <a:pPr algn="just"/>
            <a:r>
              <a:rPr lang="ru-RU" sz="2000" dirty="0" smtClean="0">
                <a:latin typeface="Times New Roman" pitchFamily="18" charset="0"/>
                <a:cs typeface="Times New Roman" pitchFamily="18" charset="0"/>
              </a:rPr>
              <a:t>      </a:t>
            </a: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28662" y="597456"/>
            <a:ext cx="7858180" cy="5618974"/>
          </a:xfrm>
          <a:prstGeom prst="rect">
            <a:avLst/>
          </a:prstGeom>
        </p:spPr>
        <p:txBody>
          <a:bodyPr wrap="square">
            <a:spAutoFit/>
          </a:bodyPr>
          <a:lstStyle/>
          <a:p>
            <a:pPr marL="342900" indent="-342900" algn="just" defTabSz="457200" fontAlgn="base">
              <a:lnSpc>
                <a:spcPct val="90000"/>
              </a:lnSpc>
              <a:spcBef>
                <a:spcPts val="1000"/>
              </a:spcBef>
              <a:spcAft>
                <a:spcPct val="0"/>
              </a:spcAft>
              <a:buClr>
                <a:schemeClr val="accent1"/>
              </a:buClr>
              <a:buFont typeface="Wingdings 3" charset="2"/>
              <a:buChar char=""/>
            </a:pPr>
            <a:r>
              <a:rPr lang="ru-RU" sz="2000" dirty="0" smtClean="0">
                <a:latin typeface="Times New Roman" pitchFamily="18" charset="0"/>
                <a:cs typeface="Times New Roman" pitchFamily="18" charset="0"/>
              </a:rPr>
              <a:t>6. </a:t>
            </a:r>
            <a:r>
              <a:rPr lang="ru-RU" sz="1900" dirty="0" err="1">
                <a:solidFill>
                  <a:schemeClr val="tx1">
                    <a:lumMod val="75000"/>
                    <a:lumOff val="25000"/>
                  </a:schemeClr>
                </a:solidFill>
                <a:latin typeface="Times New Roman" pitchFamily="18" charset="0"/>
                <a:cs typeface="Times New Roman" pitchFamily="18" charset="0"/>
              </a:rPr>
              <a:t>Banana</a:t>
            </a:r>
            <a:r>
              <a:rPr lang="ru-RU" sz="1900" dirty="0">
                <a:solidFill>
                  <a:schemeClr val="tx1">
                    <a:lumMod val="75000"/>
                    <a:lumOff val="25000"/>
                  </a:schemeClr>
                </a:solidFill>
                <a:latin typeface="Times New Roman" pitchFamily="18" charset="0"/>
                <a:cs typeface="Times New Roman" pitchFamily="18" charset="0"/>
              </a:rPr>
              <a:t> </a:t>
            </a:r>
            <a:r>
              <a:rPr lang="ru-RU" sz="1900" dirty="0" err="1">
                <a:solidFill>
                  <a:schemeClr val="tx1">
                    <a:lumMod val="75000"/>
                    <a:lumOff val="25000"/>
                  </a:schemeClr>
                </a:solidFill>
                <a:latin typeface="Times New Roman" pitchFamily="18" charset="0"/>
                <a:cs typeface="Times New Roman" pitchFamily="18" charset="0"/>
              </a:rPr>
              <a:t>Computer</a:t>
            </a:r>
            <a:r>
              <a:rPr lang="ru-RU" sz="1900" dirty="0">
                <a:solidFill>
                  <a:schemeClr val="tx1">
                    <a:lumMod val="75000"/>
                    <a:lumOff val="25000"/>
                  </a:schemeClr>
                </a:solidFill>
                <a:latin typeface="Times New Roman" pitchFamily="18" charset="0"/>
                <a:cs typeface="Times New Roman" pitchFamily="18" charset="0"/>
              </a:rPr>
              <a:t> </a:t>
            </a:r>
            <a:r>
              <a:rPr lang="ru-RU" sz="1900" dirty="0" err="1">
                <a:solidFill>
                  <a:schemeClr val="tx1">
                    <a:lumMod val="75000"/>
                    <a:lumOff val="25000"/>
                  </a:schemeClr>
                </a:solidFill>
                <a:latin typeface="Times New Roman" pitchFamily="18" charset="0"/>
                <a:cs typeface="Times New Roman" pitchFamily="18" charset="0"/>
              </a:rPr>
              <a:t>Company</a:t>
            </a:r>
            <a:r>
              <a:rPr lang="ru-RU" sz="1900" dirty="0">
                <a:solidFill>
                  <a:schemeClr val="tx1">
                    <a:lumMod val="75000"/>
                    <a:lumOff val="25000"/>
                  </a:schemeClr>
                </a:solidFill>
                <a:latin typeface="Times New Roman" pitchFamily="18" charset="0"/>
                <a:cs typeface="Times New Roman" pitchFamily="18" charset="0"/>
              </a:rPr>
              <a:t> имеет постоянные издержки производства, равные 100 000 долл., тогда как ее удельные издержки на оплату труда составляют 600 долл., а на оплату   материалов и топлива — 400 долл. По цене в 3000 долл. потребители не купят компьютеры, выпускаемые этим предприятием, но при снижении цены на каждые 10 долл., объем продаж данных компьютеров увеличивается на 1000 единиц. Подсчитайте предельные издержки и предельный доход для </a:t>
            </a:r>
            <a:r>
              <a:rPr lang="ru-RU" sz="1900" dirty="0" err="1">
                <a:solidFill>
                  <a:schemeClr val="tx1">
                    <a:lumMod val="75000"/>
                    <a:lumOff val="25000"/>
                  </a:schemeClr>
                </a:solidFill>
                <a:latin typeface="Times New Roman" pitchFamily="18" charset="0"/>
                <a:cs typeface="Times New Roman" pitchFamily="18" charset="0"/>
              </a:rPr>
              <a:t>Banana</a:t>
            </a:r>
            <a:r>
              <a:rPr lang="ru-RU" sz="1900" dirty="0">
                <a:solidFill>
                  <a:schemeClr val="tx1">
                    <a:lumMod val="75000"/>
                    <a:lumOff val="25000"/>
                  </a:schemeClr>
                </a:solidFill>
                <a:latin typeface="Times New Roman" pitchFamily="18" charset="0"/>
                <a:cs typeface="Times New Roman" pitchFamily="18" charset="0"/>
              </a:rPr>
              <a:t> </a:t>
            </a:r>
            <a:r>
              <a:rPr lang="en-US" sz="1900" dirty="0">
                <a:solidFill>
                  <a:schemeClr val="tx1">
                    <a:lumMod val="75000"/>
                    <a:lumOff val="25000"/>
                  </a:schemeClr>
                </a:solidFill>
                <a:latin typeface="Times New Roman" pitchFamily="18" charset="0"/>
                <a:cs typeface="Times New Roman" pitchFamily="18" charset="0"/>
              </a:rPr>
              <a:t>Computer</a:t>
            </a:r>
            <a:r>
              <a:rPr lang="ru-RU" sz="1900" dirty="0">
                <a:solidFill>
                  <a:schemeClr val="tx1">
                    <a:lumMod val="75000"/>
                    <a:lumOff val="25000"/>
                  </a:schemeClr>
                </a:solidFill>
                <a:latin typeface="Times New Roman" pitchFamily="18" charset="0"/>
                <a:cs typeface="Times New Roman" pitchFamily="18" charset="0"/>
              </a:rPr>
              <a:t> </a:t>
            </a:r>
            <a:r>
              <a:rPr lang="ru-RU" sz="1900" dirty="0" err="1">
                <a:solidFill>
                  <a:schemeClr val="tx1">
                    <a:lumMod val="75000"/>
                    <a:lumOff val="25000"/>
                  </a:schemeClr>
                </a:solidFill>
                <a:latin typeface="Times New Roman" pitchFamily="18" charset="0"/>
                <a:cs typeface="Times New Roman" pitchFamily="18" charset="0"/>
              </a:rPr>
              <a:t>Company</a:t>
            </a:r>
            <a:r>
              <a:rPr lang="ru-RU" sz="1900" dirty="0">
                <a:solidFill>
                  <a:schemeClr val="tx1">
                    <a:lumMod val="75000"/>
                    <a:lumOff val="25000"/>
                  </a:schemeClr>
                </a:solidFill>
                <a:latin typeface="Times New Roman" pitchFamily="18" charset="0"/>
                <a:cs typeface="Times New Roman" pitchFamily="18" charset="0"/>
              </a:rPr>
              <a:t>, а также определите ее монопольные цену и объем выпуска.</a:t>
            </a:r>
          </a:p>
          <a:p>
            <a:pPr marL="342900" lvl="0" indent="-342900" algn="just" defTabSz="457200" fontAlgn="base">
              <a:lnSpc>
                <a:spcPct val="90000"/>
              </a:lnSpc>
              <a:spcBef>
                <a:spcPts val="1000"/>
              </a:spcBef>
              <a:spcAft>
                <a:spcPct val="0"/>
              </a:spcAft>
              <a:buClr>
                <a:schemeClr val="accent1"/>
              </a:buClr>
              <a:buFont typeface="Wingdings 3" charset="2"/>
              <a:buChar char=""/>
            </a:pPr>
            <a:endParaRPr lang="en-US" sz="1900" dirty="0">
              <a:solidFill>
                <a:schemeClr val="tx1">
                  <a:lumMod val="75000"/>
                  <a:lumOff val="25000"/>
                </a:schemeClr>
              </a:solidFill>
              <a:latin typeface="Times New Roman" pitchFamily="18" charset="0"/>
              <a:cs typeface="Times New Roman" pitchFamily="18" charset="0"/>
            </a:endParaRPr>
          </a:p>
          <a:p>
            <a:pPr marL="342900" lvl="0" indent="-342900" algn="just" defTabSz="457200" fontAlgn="base">
              <a:lnSpc>
                <a:spcPct val="90000"/>
              </a:lnSpc>
              <a:spcBef>
                <a:spcPts val="1000"/>
              </a:spcBef>
              <a:spcAft>
                <a:spcPct val="0"/>
              </a:spcAft>
              <a:buClr>
                <a:schemeClr val="accent1"/>
              </a:buClr>
              <a:buFont typeface="Wingdings 3" charset="2"/>
              <a:buChar char=""/>
            </a:pPr>
            <a:r>
              <a:rPr lang="en-US" sz="1900" dirty="0">
                <a:solidFill>
                  <a:schemeClr val="tx1">
                    <a:lumMod val="75000"/>
                    <a:lumOff val="25000"/>
                  </a:schemeClr>
                </a:solidFill>
                <a:latin typeface="Times New Roman" pitchFamily="18" charset="0"/>
                <a:cs typeface="Times New Roman" pitchFamily="18" charset="0"/>
              </a:rPr>
              <a:t>    </a:t>
            </a:r>
            <a:r>
              <a:rPr lang="ru-RU" sz="1900" dirty="0">
                <a:solidFill>
                  <a:schemeClr val="tx1">
                    <a:lumMod val="75000"/>
                    <a:lumOff val="25000"/>
                  </a:schemeClr>
                </a:solidFill>
                <a:latin typeface="Times New Roman" pitchFamily="18" charset="0"/>
                <a:cs typeface="Times New Roman" pitchFamily="18" charset="0"/>
              </a:rPr>
              <a:t>7. Покажите, что максимизирующий прибыль монополист никогда не будет осуществлять деятельность на неэластичном участке кривой спроса.</a:t>
            </a:r>
          </a:p>
          <a:p>
            <a:pPr marL="342900" lvl="0" indent="-342900" algn="just" defTabSz="457200" fontAlgn="base">
              <a:lnSpc>
                <a:spcPct val="90000"/>
              </a:lnSpc>
              <a:spcBef>
                <a:spcPts val="1000"/>
              </a:spcBef>
              <a:spcAft>
                <a:spcPct val="0"/>
              </a:spcAft>
              <a:buClr>
                <a:schemeClr val="accent1"/>
              </a:buClr>
              <a:buFont typeface="Wingdings 3" charset="2"/>
              <a:buChar char=""/>
            </a:pPr>
            <a:endParaRPr lang="ru-RU" sz="1900" dirty="0">
              <a:solidFill>
                <a:schemeClr val="tx1">
                  <a:lumMod val="75000"/>
                  <a:lumOff val="25000"/>
                </a:schemeClr>
              </a:solidFill>
              <a:latin typeface="Times New Roman" pitchFamily="18" charset="0"/>
              <a:cs typeface="Times New Roman" pitchFamily="18" charset="0"/>
            </a:endParaRPr>
          </a:p>
          <a:p>
            <a:pPr marL="342900" lvl="0" indent="-342900" algn="just" defTabSz="457200" fontAlgn="base">
              <a:lnSpc>
                <a:spcPct val="90000"/>
              </a:lnSpc>
              <a:spcBef>
                <a:spcPts val="1000"/>
              </a:spcBef>
              <a:spcAft>
                <a:spcPct val="0"/>
              </a:spcAft>
              <a:buClr>
                <a:schemeClr val="accent1"/>
              </a:buClr>
              <a:buFont typeface="Wingdings 3" charset="2"/>
              <a:buChar char=""/>
            </a:pPr>
            <a:r>
              <a:rPr lang="ru-RU" sz="1900" dirty="0">
                <a:solidFill>
                  <a:schemeClr val="tx1">
                    <a:lumMod val="75000"/>
                    <a:lumOff val="25000"/>
                  </a:schemeClr>
                </a:solidFill>
                <a:latin typeface="Times New Roman" pitchFamily="18" charset="0"/>
                <a:cs typeface="Times New Roman" pitchFamily="18" charset="0"/>
              </a:rPr>
              <a:t>    8. Объясните ошибочность следующего утверждения: "Предприятие, стремящееся максимизировать прибыль, всегда будет назначать наивысшую цену из тех. при которой сбыт останется на неизменном уровне". Откорректируйте это утверждение и, используя категорию предельного дохода, объясните в чем же состояла ошибка.</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914400" y="404664"/>
            <a:ext cx="8229600" cy="1143000"/>
          </a:xfrm>
        </p:spPr>
        <p:txBody>
          <a:bodyPr>
            <a:normAutofit/>
          </a:bodyPr>
          <a:lstStyle/>
          <a:p>
            <a:pPr algn="ctr"/>
            <a:r>
              <a:rPr lang="ru-RU" b="0" dirty="0" smtClean="0">
                <a:effectLst/>
                <a:latin typeface="Times New Roman" pitchFamily="18" charset="0"/>
                <a:cs typeface="Times New Roman" pitchFamily="18" charset="0"/>
              </a:rPr>
              <a:t>Признаки несовершенной конкуренции</a:t>
            </a:r>
            <a:endParaRPr lang="ru-RU" b="0" dirty="0">
              <a:effectLst/>
              <a:latin typeface="Times New Roman" pitchFamily="18" charset="0"/>
              <a:cs typeface="Times New Roman" pitchFamily="18" charset="0"/>
            </a:endParaRPr>
          </a:p>
        </p:txBody>
      </p:sp>
      <p:sp>
        <p:nvSpPr>
          <p:cNvPr id="2" name="Содержимое 1"/>
          <p:cNvSpPr>
            <a:spLocks noGrp="1"/>
          </p:cNvSpPr>
          <p:nvPr>
            <p:ph idx="1"/>
          </p:nvPr>
        </p:nvSpPr>
        <p:spPr>
          <a:xfrm>
            <a:off x="1547664" y="2276872"/>
            <a:ext cx="6591985" cy="3777622"/>
          </a:xfrm>
        </p:spPr>
        <p:txBody>
          <a:bodyPr>
            <a:normAutofit/>
          </a:bodyPr>
          <a:lstStyle/>
          <a:p>
            <a:pPr marL="0" indent="355600" algn="just"/>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Если предприятие в состоянии заметно влиять на рыночную цену своего товара, можно сказать, что оно является "субъектом несовершенной конкуренции".</a:t>
            </a:r>
          </a:p>
          <a:p>
            <a:pPr marL="0" indent="355600" algn="just"/>
            <a:r>
              <a:rPr lang="ru-RU" sz="2000" dirty="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 Несовершенная конкуренция превалирует в отрасли в том случае, когда отдельные производители имеют некоторую "власть" над ценой своего товара.</a:t>
            </a:r>
            <a:endParaRPr lang="ru-RU" sz="2000" dirty="0">
              <a:latin typeface="Times New Roman" pitchFamily="18" charset="0"/>
              <a:cs typeface="Times New Roman" pitchFamily="18" charset="0"/>
            </a:endParaRP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9256" y="4509120"/>
            <a:ext cx="1828800" cy="18288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Легкий дым">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Override1.xml><?xml version="1.0" encoding="utf-8"?>
<a:themeOverride xmlns:a="http://schemas.openxmlformats.org/drawingml/2006/main">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xml><?xml version="1.0" encoding="utf-8"?>
<a:themeOverride xmlns:a="http://schemas.openxmlformats.org/drawingml/2006/main">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xml><?xml version="1.0" encoding="utf-8"?>
<a:themeOverride xmlns:a="http://schemas.openxmlformats.org/drawingml/2006/main">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714</TotalTime>
  <Words>6768</Words>
  <Application>Microsoft Office PowerPoint</Application>
  <PresentationFormat>Экран (4:3)</PresentationFormat>
  <Paragraphs>633</Paragraphs>
  <Slides>85</Slides>
  <Notes>0</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85</vt:i4>
      </vt:variant>
    </vt:vector>
  </HeadingPairs>
  <TitlesOfParts>
    <vt:vector size="91" baseType="lpstr">
      <vt:lpstr>Arial</vt:lpstr>
      <vt:lpstr>Century Gothic</vt:lpstr>
      <vt:lpstr>Segoe Print</vt:lpstr>
      <vt:lpstr>Times New Roman</vt:lpstr>
      <vt:lpstr>Wingdings 3</vt:lpstr>
      <vt:lpstr>Легкий дым</vt:lpstr>
      <vt:lpstr>Несовершенная конкуренция</vt:lpstr>
      <vt:lpstr>Презентация PowerPoint</vt:lpstr>
      <vt:lpstr>Презентация PowerPoint</vt:lpstr>
      <vt:lpstr>Виды несовершенной конкуренции. </vt:lpstr>
      <vt:lpstr>Презентация PowerPoint</vt:lpstr>
      <vt:lpstr>Презентация PowerPoint</vt:lpstr>
      <vt:lpstr>Презентация PowerPoint</vt:lpstr>
      <vt:lpstr>Презентация PowerPoint</vt:lpstr>
      <vt:lpstr>Признаки несовершенной конкуренции</vt:lpstr>
      <vt:lpstr>Презентация PowerPoint</vt:lpstr>
      <vt:lpstr>Презентация PowerPoint</vt:lpstr>
      <vt:lpstr>Презентация PowerPoint</vt:lpstr>
      <vt:lpstr>Презентация PowerPoint</vt:lpstr>
      <vt:lpstr>Презентация PowerPoint</vt:lpstr>
      <vt:lpstr>Виды несовершенной конкуренции. </vt:lpstr>
      <vt:lpstr>Монополия </vt:lpstr>
      <vt:lpstr>Презентация PowerPoint</vt:lpstr>
      <vt:lpstr>Олигополия </vt:lpstr>
      <vt:lpstr>Презентация PowerPoint</vt:lpstr>
      <vt:lpstr>Презентация PowerPoint</vt:lpstr>
      <vt:lpstr>Монополистическая конкуренция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Причины рыночного несовершенства </vt:lpstr>
      <vt:lpstr>Издержки и несовершенство рынка</vt:lpstr>
      <vt:lpstr>Презентация PowerPoint</vt:lpstr>
      <vt:lpstr>Презентация PowerPoint</vt:lpstr>
      <vt:lpstr> Таблица 2. Конкуренция в промышленности зависит от характера издержек</vt:lpstr>
      <vt:lpstr> </vt:lpstr>
      <vt:lpstr> </vt:lpstr>
      <vt:lpstr> </vt:lpstr>
      <vt:lpstr>Презентация PowerPoint</vt:lpstr>
      <vt:lpstr>Презентация PowerPoint</vt:lpstr>
      <vt:lpstr>Презентация PowerPoint</vt:lpstr>
      <vt:lpstr>Барьеры для вступления в отрасль</vt:lpstr>
      <vt:lpstr>Правовые ограничения</vt:lpstr>
      <vt:lpstr>Презентация PowerPoint</vt:lpstr>
      <vt:lpstr>Презентация PowerPoint</vt:lpstr>
      <vt:lpstr>Высокие издержки вступления в отрасль</vt:lpstr>
      <vt:lpstr>Реклама и дифференциация продукции</vt:lpstr>
      <vt:lpstr>Презентация PowerPoint</vt:lpstr>
      <vt:lpstr>Предельный доход и монополия</vt:lpstr>
      <vt:lpstr>понятие «предельного дохода» Цена, количество и общий доход</vt:lpstr>
      <vt:lpstr>Таблица 3. Расчет предельного дохода на основе функции спроса</vt:lpstr>
      <vt:lpstr>Пояснение к таблице 3</vt:lpstr>
      <vt:lpstr>Рис.3. Кривая предельного дохода строится на основе кривой спроса</vt:lpstr>
      <vt:lpstr>Пояснение к рис. 3</vt:lpstr>
      <vt:lpstr>Презентация PowerPoint</vt:lpstr>
      <vt:lpstr>Презентация PowerPoint</vt:lpstr>
      <vt:lpstr>Предельный доход и цена</vt:lpstr>
      <vt:lpstr>Презентация PowerPoint</vt:lpstr>
      <vt:lpstr>Презентация PowerPoint</vt:lpstr>
      <vt:lpstr>Эластичность и предельный доход</vt:lpstr>
      <vt:lpstr>Презентация PowerPoint</vt:lpstr>
      <vt:lpstr>Факторы максимизации прибыли</vt:lpstr>
      <vt:lpstr>Табл.4. . При тождественности предельных издержек и предельного дохода предприятия q и Р макси­мизируют прибыль.</vt:lpstr>
      <vt:lpstr>Пояснение к табл.4</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Несовершенная конкуренция</dc:title>
  <dc:creator>Berserker</dc:creator>
  <cp:lastModifiedBy>Работа</cp:lastModifiedBy>
  <cp:revision>144</cp:revision>
  <dcterms:created xsi:type="dcterms:W3CDTF">2013-12-13T14:25:50Z</dcterms:created>
  <dcterms:modified xsi:type="dcterms:W3CDTF">2014-05-20T10:03:26Z</dcterms:modified>
</cp:coreProperties>
</file>